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484" r:id="rId2"/>
    <p:sldId id="424" r:id="rId3"/>
    <p:sldId id="423" r:id="rId4"/>
    <p:sldId id="480" r:id="rId5"/>
    <p:sldId id="422" r:id="rId6"/>
    <p:sldId id="444" r:id="rId7"/>
    <p:sldId id="409" r:id="rId8"/>
    <p:sldId id="448" r:id="rId9"/>
    <p:sldId id="457" r:id="rId10"/>
    <p:sldId id="449" r:id="rId11"/>
    <p:sldId id="450" r:id="rId12"/>
    <p:sldId id="373" r:id="rId13"/>
    <p:sldId id="374" r:id="rId14"/>
    <p:sldId id="477" r:id="rId15"/>
    <p:sldId id="445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458" r:id="rId28"/>
    <p:sldId id="386" r:id="rId29"/>
    <p:sldId id="387" r:id="rId30"/>
    <p:sldId id="388" r:id="rId31"/>
    <p:sldId id="426" r:id="rId32"/>
    <p:sldId id="389" r:id="rId33"/>
    <p:sldId id="483" r:id="rId34"/>
    <p:sldId id="481" r:id="rId35"/>
    <p:sldId id="460" r:id="rId36"/>
    <p:sldId id="452" r:id="rId37"/>
    <p:sldId id="453" r:id="rId38"/>
    <p:sldId id="454" r:id="rId39"/>
    <p:sldId id="455" r:id="rId40"/>
    <p:sldId id="456" r:id="rId41"/>
    <p:sldId id="475" r:id="rId42"/>
    <p:sldId id="476" r:id="rId43"/>
    <p:sldId id="478" r:id="rId44"/>
    <p:sldId id="517" r:id="rId45"/>
    <p:sldId id="518" r:id="rId46"/>
    <p:sldId id="519" r:id="rId47"/>
    <p:sldId id="520" r:id="rId48"/>
    <p:sldId id="521" r:id="rId49"/>
    <p:sldId id="522" r:id="rId50"/>
    <p:sldId id="523" r:id="rId51"/>
    <p:sldId id="524" r:id="rId52"/>
    <p:sldId id="485" r:id="rId53"/>
    <p:sldId id="486" r:id="rId54"/>
    <p:sldId id="487" r:id="rId55"/>
    <p:sldId id="488" r:id="rId56"/>
    <p:sldId id="489" r:id="rId57"/>
    <p:sldId id="490" r:id="rId58"/>
    <p:sldId id="492" r:id="rId59"/>
    <p:sldId id="494" r:id="rId60"/>
    <p:sldId id="495" r:id="rId61"/>
    <p:sldId id="496" r:id="rId62"/>
    <p:sldId id="497" r:id="rId63"/>
    <p:sldId id="504" r:id="rId64"/>
    <p:sldId id="474" r:id="rId65"/>
    <p:sldId id="459" r:id="rId66"/>
    <p:sldId id="507" r:id="rId67"/>
    <p:sldId id="508" r:id="rId68"/>
    <p:sldId id="509" r:id="rId69"/>
    <p:sldId id="510" r:id="rId70"/>
    <p:sldId id="511" r:id="rId71"/>
    <p:sldId id="512" r:id="rId72"/>
    <p:sldId id="513" r:id="rId73"/>
    <p:sldId id="514" r:id="rId74"/>
    <p:sldId id="515" r:id="rId75"/>
    <p:sldId id="516" r:id="rId76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2" autoAdjust="0"/>
    <p:restoredTop sz="93721" autoAdjust="0"/>
  </p:normalViewPr>
  <p:slideViewPr>
    <p:cSldViewPr>
      <p:cViewPr varScale="1">
        <p:scale>
          <a:sx n="108" d="100"/>
          <a:sy n="108" d="100"/>
        </p:scale>
        <p:origin x="171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167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2A21FC92-9321-4C62-9F19-F9891D88BE7F}" type="datetimeFigureOut">
              <a:rPr lang="en-US"/>
              <a:pPr>
                <a:defRPr/>
              </a:pPr>
              <a:t>5/8/2019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083F53C9-20BD-45B3-90B7-FE28A8A058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763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F98389-6E3D-4732-9BF6-F7E494E2C08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57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568D5-1D19-46C3-8EB1-DAF78084930A}" type="slidenum">
              <a:rPr lang="en-US" smtClean="0"/>
              <a:pPr>
                <a:defRPr/>
              </a:pPr>
              <a:t>19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13130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9DFA3F-7E75-4DDD-8C29-D5EE6288B92D}" type="slidenum">
              <a:rPr lang="en-US" smtClean="0"/>
              <a:pPr>
                <a:defRPr/>
              </a:pPr>
              <a:t>20</a:t>
            </a:fld>
            <a:endParaRPr 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42269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0A587-897C-46B8-80C7-B26716A63A9D}" type="slidenum">
              <a:rPr lang="en-US" smtClean="0"/>
              <a:pPr>
                <a:defRPr/>
              </a:pPr>
              <a:t>21</a:t>
            </a:fld>
            <a:endParaRPr 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64737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877904-D687-4134-9E28-ACB763C9D5A7}" type="slidenum">
              <a:rPr lang="en-US" smtClean="0"/>
              <a:pPr>
                <a:defRPr/>
              </a:pPr>
              <a:t>22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38932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9088AC-981D-44F7-9546-7BC36FF6A0AB}" type="slidenum">
              <a:rPr lang="en-US" smtClean="0"/>
              <a:pPr>
                <a:defRPr/>
              </a:pPr>
              <a:t>23</a:t>
            </a:fld>
            <a:endParaRPr lang="en-US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75036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72BC4F-B15C-4B4A-9C5F-EEB21C3610AE}" type="slidenum">
              <a:rPr lang="en-US" smtClean="0"/>
              <a:pPr>
                <a:defRPr/>
              </a:pPr>
              <a:t>24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57014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1E81A5-89BC-46B2-91C2-BAE4A2B41BD1}" type="slidenum">
              <a:rPr lang="en-US" smtClean="0"/>
              <a:pPr>
                <a:defRPr/>
              </a:pPr>
              <a:t>25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35051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BD926-FAB3-47F0-89F0-8049B729E221}" type="slidenum">
              <a:rPr lang="en-US" smtClean="0"/>
              <a:pPr>
                <a:defRPr/>
              </a:pPr>
              <a:t>26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0383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0E61A7-53F5-4563-B133-07FCE2446AF4}" type="slidenum">
              <a:rPr lang="en-US" smtClean="0"/>
              <a:pPr>
                <a:defRPr/>
              </a:pPr>
              <a:t>27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97408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16A1ED-DDAE-4984-9D9B-82A78915B25C}" type="slidenum">
              <a:rPr lang="en-US" smtClean="0"/>
              <a:pPr>
                <a:defRPr/>
              </a:pPr>
              <a:t>28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60214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940A7D-351B-461F-85A8-196DDF5434B5}" type="slidenum">
              <a:rPr lang="en-US" smtClean="0"/>
              <a:pPr>
                <a:defRPr/>
              </a:pPr>
              <a:t>9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41933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09641B-4A11-41E6-839A-FCA5E3E4ED2C}" type="slidenum">
              <a:rPr lang="en-US" smtClean="0"/>
              <a:pPr>
                <a:defRPr/>
              </a:pPr>
              <a:t>29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50478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F995B3-4431-41D4-8366-F132E32097B8}" type="slidenum">
              <a:rPr lang="en-US" smtClean="0"/>
              <a:pPr>
                <a:defRPr/>
              </a:pPr>
              <a:t>30</a:t>
            </a:fld>
            <a:endParaRPr 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72999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0204A5-F30A-407C-9BF1-F35EEED3CAA3}" type="slidenum">
              <a:rPr lang="en-US" smtClean="0"/>
              <a:pPr>
                <a:defRPr/>
              </a:pPr>
              <a:t>32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85080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CDFB47-0FA6-4ED1-856B-236A0CC2BEA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19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2F77EB-3F06-4364-8729-A5A4EEA14419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63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6E5712-AB92-4132-B1AD-86E33FAAEFF3}" type="slidenum">
              <a:rPr lang="en-GB"/>
              <a:pPr>
                <a:defRPr/>
              </a:pPr>
              <a:t>57</a:t>
            </a:fld>
            <a:endParaRPr lang="en-GB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smtClean="0"/>
              <a:t>Basic idea is to combine the information which was used in the 2 well known tools: MW and IS.</a:t>
            </a:r>
          </a:p>
          <a:p>
            <a:r>
              <a:rPr lang="en-GB" smtClean="0"/>
              <a:t>MS select a region of similar colour according to your input. Fat pen and the boundary snapps to high contrast edges. </a:t>
            </a:r>
          </a:p>
          <a:p>
            <a:r>
              <a:rPr lang="en-GB" smtClean="0"/>
              <a:t>Grabcut combines it. And this allows us to simplify the user interface considerably by …</a:t>
            </a:r>
          </a:p>
        </p:txBody>
      </p:sp>
    </p:spTree>
    <p:extLst>
      <p:ext uri="{BB962C8B-B14F-4D97-AF65-F5344CB8AC3E}">
        <p14:creationId xmlns:p14="http://schemas.microsoft.com/office/powerpoint/2010/main" val="2443854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94AC2D-CB09-4510-A687-11A49F869376}" type="slidenum">
              <a:rPr lang="en-GB"/>
              <a:pPr>
                <a:defRPr/>
              </a:pPr>
              <a:t>58</a:t>
            </a:fld>
            <a:endParaRPr lang="en-GB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dirty="0" smtClean="0"/>
              <a:t>Optimization engine we use Graph Cuts. By now everybody should know what graph cut is. IN case you missed it here is a very brief introduction. </a:t>
            </a:r>
          </a:p>
          <a:p>
            <a:endParaRPr lang="en-GB" dirty="0" smtClean="0"/>
          </a:p>
          <a:p>
            <a:r>
              <a:rPr lang="en-GB" dirty="0" smtClean="0"/>
              <a:t>To image. 3D view. First task to construct a graph. </a:t>
            </a:r>
          </a:p>
          <a:p>
            <a:r>
              <a:rPr lang="en-GB" dirty="0" smtClean="0"/>
              <a:t>All pixels on a certain </a:t>
            </a:r>
            <a:r>
              <a:rPr lang="en-GB" dirty="0" err="1" smtClean="0"/>
              <a:t>scanline</a:t>
            </a:r>
            <a:r>
              <a:rPr lang="en-GB" dirty="0" smtClean="0"/>
              <a:t>. Just a few of them. </a:t>
            </a:r>
          </a:p>
          <a:p>
            <a:r>
              <a:rPr lang="en-GB" dirty="0" smtClean="0"/>
              <a:t>Next step introduce artificial nodes. </a:t>
            </a:r>
            <a:r>
              <a:rPr lang="en-GB" dirty="0" err="1" smtClean="0"/>
              <a:t>fgd</a:t>
            </a:r>
            <a:r>
              <a:rPr lang="en-GB" dirty="0" smtClean="0"/>
              <a:t> and background. </a:t>
            </a:r>
          </a:p>
          <a:p>
            <a:r>
              <a:rPr lang="en-GB" dirty="0" smtClean="0"/>
              <a:t>Edges – contrast. Boundary is quite likely between black and white. </a:t>
            </a:r>
          </a:p>
          <a:p>
            <a:r>
              <a:rPr lang="en-GB" dirty="0" smtClean="0"/>
              <a:t>Min Cut - Minimum edge strength.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21038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A50E18-55DE-421D-B56C-260ED6CBBBED}" type="slidenum">
              <a:rPr lang="en-GB">
                <a:solidFill>
                  <a:prstClr val="black"/>
                </a:solidFill>
              </a:rPr>
              <a:pPr>
                <a:defRPr/>
              </a:pPr>
              <a:t>61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smtClean="0"/>
              <a:t>Moderately straightforward examples- after the user input automnatically</a:t>
            </a:r>
          </a:p>
        </p:txBody>
      </p:sp>
    </p:spTree>
    <p:extLst>
      <p:ext uri="{BB962C8B-B14F-4D97-AF65-F5344CB8AC3E}">
        <p14:creationId xmlns:p14="http://schemas.microsoft.com/office/powerpoint/2010/main" val="549245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F2C9E3-DE8B-455B-8E5B-DF103292DDEE}" type="slidenum">
              <a:rPr lang="en-GB">
                <a:solidFill>
                  <a:prstClr val="black"/>
                </a:solidFill>
              </a:rPr>
              <a:pPr>
                <a:defRPr/>
              </a:pPr>
              <a:t>62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smtClean="0"/>
              <a:t>You might wonder when does it fail. 4 cases. Low contrats – an edge not good visible</a:t>
            </a:r>
          </a:p>
        </p:txBody>
      </p:sp>
    </p:spTree>
    <p:extLst>
      <p:ext uri="{BB962C8B-B14F-4D97-AF65-F5344CB8AC3E}">
        <p14:creationId xmlns:p14="http://schemas.microsoft.com/office/powerpoint/2010/main" val="2322980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1102C9-1F74-4F01-B3F1-0DD37449622C}" type="slidenum">
              <a:rPr lang="en-US" smtClean="0"/>
              <a:pPr>
                <a:defRPr/>
              </a:pPr>
              <a:t>10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19138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58904"/>
            <a:ext cx="5364480" cy="4323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I gave each pixel the mean intensity or mean color of its cluster --- this is basically just vector quantizing the image intensities/colors.  Notice that there is no requirement that clusters be spatially localized and they’re not.</a:t>
            </a:r>
          </a:p>
        </p:txBody>
      </p:sp>
    </p:spTree>
    <p:extLst>
      <p:ext uri="{BB962C8B-B14F-4D97-AF65-F5344CB8AC3E}">
        <p14:creationId xmlns:p14="http://schemas.microsoft.com/office/powerpoint/2010/main" val="2147249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902AE0-F610-416A-B3E4-C6D729ED8F34}" type="slidenum">
              <a:rPr lang="en-US" smtClean="0"/>
              <a:pPr>
                <a:defRPr/>
              </a:pPr>
              <a:t>11</a:t>
            </a:fld>
            <a:endParaRPr lang="en-US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71645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B5B4C3-9698-4387-8FE2-7FAA440826C4}" type="slidenum">
              <a:rPr lang="en-US" smtClean="0"/>
              <a:pPr>
                <a:defRPr/>
              </a:pPr>
              <a:t>12</a:t>
            </a:fld>
            <a:endParaRPr lang="en-US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98895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050807-F0CE-4C99-A40C-1F088A71BA70}" type="slidenum">
              <a:rPr lang="en-US" smtClean="0"/>
              <a:pPr>
                <a:defRPr/>
              </a:pPr>
              <a:t>13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60071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9E00F1-3766-485F-AF95-B95CAFDE0FCF}" type="slidenum">
              <a:rPr lang="en-US" smtClean="0"/>
              <a:pPr>
                <a:defRPr/>
              </a:pPr>
              <a:t>16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8310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E8F75B-72C6-457A-BB42-31FA9E4DA2E5}" type="slidenum">
              <a:rPr lang="en-US" smtClean="0"/>
              <a:pPr>
                <a:defRPr/>
              </a:pPr>
              <a:t>17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53103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2B5AF9-A4FE-44FD-AFF5-1F317E8C9426}" type="slidenum">
              <a:rPr lang="en-US" smtClean="0"/>
              <a:pPr>
                <a:defRPr/>
              </a:pPr>
              <a:t>18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74067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00099-45CB-49A8-831A-A9BFACC60D20}" type="datetimeFigureOut">
              <a:rPr lang="en-US"/>
              <a:pPr>
                <a:defRPr/>
              </a:pPr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3A5D9-B46A-464F-A509-27D7BFA32B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B29F3-8882-47C6-B806-7EC6F1669C5E}" type="datetimeFigureOut">
              <a:rPr lang="en-US"/>
              <a:pPr>
                <a:defRPr/>
              </a:pPr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70A29-2472-4718-9BDE-69BD961F57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4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3B7143-2944-4924-82A5-3B8AA3B9B5C5}" type="datetimeFigureOut">
              <a:rPr lang="en-US"/>
              <a:pPr>
                <a:defRPr/>
              </a:pPr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08D90-F84B-44AE-AD03-5F0D067164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7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434BC-F1F3-4253-B5FC-7757FF0E8715}" type="datetimeFigureOut">
              <a:rPr lang="en-US"/>
              <a:pPr>
                <a:defRPr/>
              </a:pPr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12DB91-86E4-4A0F-82D6-958DF24328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22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FBBB85-710C-488E-BD28-A4326ED0DB51}" type="datetimeFigureOut">
              <a:rPr lang="en-US"/>
              <a:pPr>
                <a:defRPr/>
              </a:pPr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D2E10-D168-4A80-8DB5-FBB5FF806B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22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4AA54-5CB7-43A6-AC34-C226764AD6C0}" type="datetimeFigureOut">
              <a:rPr lang="en-US"/>
              <a:pPr>
                <a:defRPr/>
              </a:pPr>
              <a:t>5/8/2019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E2E87-D404-45DD-B45B-111282F08E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6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B6543-6DE8-49EF-B90C-09E173BE5685}" type="datetimeFigureOut">
              <a:rPr lang="en-US"/>
              <a:pPr>
                <a:defRPr/>
              </a:pPr>
              <a:t>5/8/2019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21F48-D346-4F71-8900-1838764A4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2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25B53E-DCC6-4252-A599-BE12201A7409}" type="datetimeFigureOut">
              <a:rPr lang="en-US"/>
              <a:pPr>
                <a:defRPr/>
              </a:pPr>
              <a:t>5/8/2019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28C27-3DAD-4220-8F66-8203854363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9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3F8325-FEB5-497D-B449-4F0FCE15D175}" type="datetimeFigureOut">
              <a:rPr lang="en-US"/>
              <a:pPr>
                <a:defRPr/>
              </a:pPr>
              <a:t>5/8/2019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7F638-E97B-4BFD-AD2F-71EC9734DD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9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D8ABF-E853-4BFC-8CC9-2DF7E67CDBC5}" type="datetimeFigureOut">
              <a:rPr lang="en-US"/>
              <a:pPr>
                <a:defRPr/>
              </a:pPr>
              <a:t>5/8/2019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D24A4-4916-451B-8EE0-D35DD9CCDD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2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ABC72-B6E3-4458-9365-A09E01982305}" type="datetimeFigureOut">
              <a:rPr lang="en-US"/>
              <a:pPr>
                <a:defRPr/>
              </a:pPr>
              <a:t>5/8/2019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B0751-FAF1-41BE-8C4F-3C2B5EBBA7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2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1BE31CC-8886-42F9-BEC0-95B40174ED34}" type="datetimeFigureOut">
              <a:rPr lang="en-US"/>
              <a:pPr>
                <a:defRPr/>
              </a:pPr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40BC6BE-AF76-4AFC-948E-58376E098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izhen@cuhk.edu.c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aip.rutgers.edu/~comanici/MSPAMI/msPamiResults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omaniciu.net/Papers/MsTracking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ip.rutgers.edu/~comanici/Papers/MsRobustApproach.pdf" TargetMode="External"/><Relationship Id="rId2" Type="http://schemas.openxmlformats.org/officeDocument/2006/relationships/hyperlink" Target="http://saravananthirumuruganathan.wordpress.com/2010/04/01/introduction-to-mean-shift-algorith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is.hevra.haifa.ac.il/~ishimshoni/papers/chap9.pdf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brown.edu/~pff/segment/" TargetMode="External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kyros/pubs/09.pami.turbopixels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hyperlink" Target="http://infoscience.epfl.ch/record/177415/files/Superpixel_PAMI2011-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2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3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4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5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66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56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8.jpe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7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8.png"/><Relationship Id="rId10" Type="http://schemas.openxmlformats.org/officeDocument/2006/relationships/image" Target="../media/image57.png"/><Relationship Id="rId4" Type="http://schemas.openxmlformats.org/officeDocument/2006/relationships/image" Target="../media/image71.jpeg"/><Relationship Id="rId9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brown.edu/~pff/segment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hyperlink" Target="https://people.eecs.berkeley.edu/~jonlong/long_shelhamer_fcn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hyperlink" Target="https://arxiv.org/pdf/1511.0712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568" y="1371600"/>
            <a:ext cx="8605432" cy="914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523240" marR="12700" indent="740410">
              <a:lnSpc>
                <a:spcPct val="116799"/>
              </a:lnSpc>
            </a:pPr>
            <a:r>
              <a:rPr sz="3600" b="1" spc="35" dirty="0" smtClean="0">
                <a:latin typeface="Calibri Light"/>
                <a:cs typeface="Calibri Light"/>
              </a:rPr>
              <a:t>EIE4512</a:t>
            </a:r>
            <a:r>
              <a:rPr sz="3600" b="1" spc="30" dirty="0" smtClean="0">
                <a:latin typeface="Calibri Light"/>
                <a:cs typeface="Calibri Light"/>
              </a:rPr>
              <a:t> </a:t>
            </a:r>
            <a:r>
              <a:rPr sz="3600" b="1" spc="20" dirty="0" smtClean="0">
                <a:latin typeface="Calibri Light"/>
                <a:cs typeface="Calibri Light"/>
              </a:rPr>
              <a:t>-</a:t>
            </a:r>
            <a:r>
              <a:rPr sz="3600" b="1" spc="30" dirty="0" smtClean="0">
                <a:latin typeface="Calibri Light"/>
                <a:cs typeface="Calibri Light"/>
              </a:rPr>
              <a:t> Digita</a:t>
            </a:r>
            <a:r>
              <a:rPr sz="3600" b="1" spc="15" dirty="0" smtClean="0">
                <a:latin typeface="Calibri Light"/>
                <a:cs typeface="Calibri Light"/>
              </a:rPr>
              <a:t>l</a:t>
            </a:r>
            <a:r>
              <a:rPr sz="3600" b="1" spc="30" dirty="0" smtClean="0">
                <a:latin typeface="Calibri Light"/>
                <a:cs typeface="Calibri Light"/>
              </a:rPr>
              <a:t> </a:t>
            </a:r>
            <a:r>
              <a:rPr sz="3600" b="1" spc="40" dirty="0" smtClean="0">
                <a:latin typeface="Calibri Light"/>
                <a:cs typeface="Calibri Light"/>
              </a:rPr>
              <a:t>Imag</a:t>
            </a:r>
            <a:r>
              <a:rPr sz="3600" b="1" spc="35" dirty="0" smtClean="0">
                <a:latin typeface="Calibri Light"/>
                <a:cs typeface="Calibri Light"/>
              </a:rPr>
              <a:t>e</a:t>
            </a:r>
            <a:r>
              <a:rPr sz="3600" b="1" spc="30" dirty="0" smtClean="0">
                <a:latin typeface="Calibri Light"/>
                <a:cs typeface="Calibri Light"/>
              </a:rPr>
              <a:t> </a:t>
            </a:r>
            <a:r>
              <a:rPr sz="3600" b="1" spc="35" dirty="0" smtClean="0">
                <a:latin typeface="Calibri Light"/>
                <a:cs typeface="Calibri Light"/>
              </a:rPr>
              <a:t>Processing</a:t>
            </a:r>
            <a:r>
              <a:rPr lang="en-US" sz="3600" b="1" spc="30" dirty="0">
                <a:latin typeface="Calibri Light"/>
                <a:cs typeface="Calibri Light"/>
              </a:rPr>
              <a:t/>
            </a:r>
            <a:br>
              <a:rPr lang="en-US" sz="3600" b="1" spc="30" dirty="0">
                <a:latin typeface="Calibri Light"/>
                <a:cs typeface="Calibri Light"/>
              </a:rPr>
            </a:br>
            <a:r>
              <a:rPr lang="en-US" sz="3600" b="1" spc="30" dirty="0" smtClean="0">
                <a:latin typeface="Calibri Light"/>
                <a:cs typeface="Calibri Light"/>
              </a:rPr>
              <a:t>           More Image Segmentation Methods</a:t>
            </a:r>
            <a:endParaRPr sz="3600" b="1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7568" y="2596129"/>
            <a:ext cx="2657686" cy="2416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43274" y="3207816"/>
            <a:ext cx="4972685" cy="1549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452245" marR="1452245" indent="-1270" algn="ctr">
              <a:lnSpc>
                <a:spcPct val="100000"/>
              </a:lnSpc>
            </a:pPr>
            <a:r>
              <a:rPr sz="2000" dirty="0" smtClean="0">
                <a:latin typeface="Calibri Light"/>
                <a:cs typeface="Calibri Light"/>
              </a:rPr>
              <a:t>Zhen Li</a:t>
            </a:r>
            <a:r>
              <a:rPr sz="2000" dirty="0" smtClean="0">
                <a:latin typeface="Calibri Light"/>
                <a:cs typeface="Calibri Light"/>
                <a:hlinkClick r:id="rId3"/>
              </a:rPr>
              <a:t> lizhen@cuhk.edu.cn</a:t>
            </a:r>
            <a:endParaRPr sz="2000" dirty="0">
              <a:latin typeface="Calibri Light"/>
              <a:cs typeface="Calibri Light"/>
            </a:endParaRPr>
          </a:p>
          <a:p>
            <a:pPr marR="0" algn="ctr">
              <a:lnSpc>
                <a:spcPct val="100000"/>
              </a:lnSpc>
            </a:pPr>
            <a:r>
              <a:rPr sz="2000" dirty="0" smtClean="0">
                <a:latin typeface="Calibri Light"/>
                <a:cs typeface="Calibri Light"/>
              </a:rPr>
              <a:t>School of Science and Engineering</a:t>
            </a:r>
            <a:endParaRPr sz="2000" dirty="0">
              <a:latin typeface="Calibri Light"/>
              <a:cs typeface="Calibri Light"/>
            </a:endParaRPr>
          </a:p>
          <a:p>
            <a:pPr marL="12700" marR="12700" algn="ctr">
              <a:lnSpc>
                <a:spcPct val="100000"/>
              </a:lnSpc>
            </a:pPr>
            <a:r>
              <a:rPr sz="2000" dirty="0" smtClean="0">
                <a:latin typeface="Calibri Light"/>
                <a:cs typeface="Calibri Light"/>
              </a:rPr>
              <a:t>The Chinese University of Hong Kong, Shen Zhen </a:t>
            </a:r>
            <a:r>
              <a:rPr lang="en-US" sz="2000" dirty="0" smtClean="0">
                <a:latin typeface="Calibri Light"/>
                <a:cs typeface="Calibri Light"/>
              </a:rPr>
              <a:t>May 7-9</a:t>
            </a:r>
            <a:r>
              <a:rPr sz="2000" dirty="0" smtClean="0">
                <a:latin typeface="Calibri Light"/>
                <a:cs typeface="Calibri Light"/>
              </a:rPr>
              <a:t>, 2019</a:t>
            </a:r>
            <a:endParaRPr sz="20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54648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71800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971800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971800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898525" y="2105025"/>
            <a:ext cx="842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Image</a:t>
            </a:r>
          </a:p>
        </p:txBody>
      </p:sp>
      <p:sp>
        <p:nvSpPr>
          <p:cNvPr id="28678" name="Text Box 7"/>
          <p:cNvSpPr txBox="1">
            <a:spLocks noChangeArrowheads="1"/>
          </p:cNvSpPr>
          <p:nvPr/>
        </p:nvSpPr>
        <p:spPr bwMode="auto">
          <a:xfrm>
            <a:off x="3581400" y="2128838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Clusters on intensity</a:t>
            </a:r>
          </a:p>
        </p:txBody>
      </p:sp>
      <p:sp>
        <p:nvSpPr>
          <p:cNvPr id="28679" name="Text Box 8"/>
          <p:cNvSpPr txBox="1">
            <a:spLocks noChangeArrowheads="1"/>
          </p:cNvSpPr>
          <p:nvPr/>
        </p:nvSpPr>
        <p:spPr bwMode="auto">
          <a:xfrm>
            <a:off x="6553200" y="2128838"/>
            <a:ext cx="1941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Clusters on color</a:t>
            </a:r>
          </a:p>
        </p:txBody>
      </p:sp>
      <p:sp>
        <p:nvSpPr>
          <p:cNvPr id="28680" name="Text Box 9"/>
          <p:cNvSpPr txBox="1">
            <a:spLocks noChangeArrowheads="1"/>
          </p:cNvSpPr>
          <p:nvPr/>
        </p:nvSpPr>
        <p:spPr bwMode="auto">
          <a:xfrm>
            <a:off x="381000" y="533400"/>
            <a:ext cx="8089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/>
              <a:t>K-means clustering using intensity alone and color alone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K-Means pros and cons</a:t>
            </a:r>
          </a:p>
        </p:txBody>
      </p:sp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22"/>
          <a:stretch>
            <a:fillRect/>
          </a:stretch>
        </p:blipFill>
        <p:spPr bwMode="auto">
          <a:xfrm>
            <a:off x="4419600" y="4953000"/>
            <a:ext cx="4114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1"/>
          <a:stretch>
            <a:fillRect/>
          </a:stretch>
        </p:blipFill>
        <p:spPr bwMode="auto">
          <a:xfrm>
            <a:off x="4495800" y="3048000"/>
            <a:ext cx="411480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90600"/>
            <a:ext cx="3886200" cy="5135563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Pros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Simple and fast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Easy to implement</a:t>
            </a:r>
          </a:p>
          <a:p>
            <a:pPr lvl="1">
              <a:buFont typeface="Arial" pitchFamily="34" charset="0"/>
              <a:buChar char="–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Cons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Need to choose K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Sensitive to outliers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Usage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Rarely used for pixel segmentation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SegmentationExampl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290888"/>
            <a:ext cx="7705725" cy="303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smtClean="0"/>
              <a:t>Versatile technique for clustering-based segmentation</a:t>
            </a:r>
          </a:p>
        </p:txBody>
      </p:sp>
      <p:sp>
        <p:nvSpPr>
          <p:cNvPr id="30724" name="Rectangle 6"/>
          <p:cNvSpPr>
            <a:spLocks noChangeArrowheads="1"/>
          </p:cNvSpPr>
          <p:nvPr/>
        </p:nvSpPr>
        <p:spPr bwMode="auto">
          <a:xfrm>
            <a:off x="838200" y="990600"/>
            <a:ext cx="8763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1200">
                <a:cs typeface="Arial" charset="0"/>
              </a:rPr>
              <a:t>D. Comaniciu and P. Meer, Mean Shift: A Robust Approach toward Feature Space Analysis, PAMI 2002. </a:t>
            </a:r>
          </a:p>
        </p:txBody>
      </p:sp>
      <p:sp>
        <p:nvSpPr>
          <p:cNvPr id="30725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dirty="0" smtClean="0"/>
              <a:t>Mean shift segmentation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9"/>
          <a:stretch>
            <a:fillRect/>
          </a:stretch>
        </p:blipFill>
        <p:spPr bwMode="auto">
          <a:xfrm>
            <a:off x="0" y="4076700"/>
            <a:ext cx="39433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 algorithm</a:t>
            </a:r>
          </a:p>
        </p:txBody>
      </p:sp>
      <p:sp>
        <p:nvSpPr>
          <p:cNvPr id="3174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/>
            <a:r>
              <a:rPr lang="en-US" smtClean="0"/>
              <a:t>Try to find </a:t>
            </a:r>
            <a:r>
              <a:rPr lang="en-US" i="1" smtClean="0"/>
              <a:t>modes</a:t>
            </a:r>
            <a:r>
              <a:rPr lang="en-US" smtClean="0"/>
              <a:t> of this non-parametric density</a:t>
            </a:r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" t="5479" r="51843" b="6850"/>
          <a:stretch>
            <a:fillRect/>
          </a:stretch>
        </p:blipFill>
        <p:spPr bwMode="auto">
          <a:xfrm>
            <a:off x="228600" y="2057400"/>
            <a:ext cx="3505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3962400" y="4191000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175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448175"/>
            <a:ext cx="32004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1676400"/>
            <a:ext cx="42862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density estimation</a:t>
            </a:r>
            <a:endParaRPr lang="en-US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0" t="9804" r="47149" b="34093"/>
          <a:stretch/>
        </p:blipFill>
        <p:spPr bwMode="auto">
          <a:xfrm>
            <a:off x="990600" y="1295400"/>
            <a:ext cx="5638800" cy="507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28288" y="914400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Kernel</a:t>
            </a:r>
            <a:endParaRPr lang="en-US" sz="2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048000" y="1099066"/>
            <a:ext cx="762000" cy="7297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00800" y="6434328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 (1-D)</a:t>
            </a:r>
            <a:endParaRPr lang="en-US" sz="20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410200" y="5715000"/>
            <a:ext cx="1447800" cy="65285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4061" y="3039678"/>
            <a:ext cx="1464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Estimated density</a:t>
            </a:r>
            <a:endParaRPr lang="en-US" sz="20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410200" y="3393621"/>
            <a:ext cx="136386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28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Kernel density estimation</a:t>
            </a:r>
          </a:p>
        </p:txBody>
      </p:sp>
      <p:pic>
        <p:nvPicPr>
          <p:cNvPr id="32771" name="Picture 2" descr="\widehat{f}_h(x)=\frac{1}{nh}\sum_{i=1}^n K\left(\frac{x-x_i}{h}\right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78025"/>
            <a:ext cx="350520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 descr="K\left(\frac{x-x_i}{h}\right) = {1 \over \sqrt{2\pi} }\,e^{-\frac{(x-x_i)^2}{2 h^2}}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495800"/>
            <a:ext cx="48244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Box 6"/>
          <p:cNvSpPr txBox="1">
            <a:spLocks noChangeArrowheads="1"/>
          </p:cNvSpPr>
          <p:nvPr/>
        </p:nvSpPr>
        <p:spPr bwMode="auto">
          <a:xfrm>
            <a:off x="1981200" y="1519238"/>
            <a:ext cx="4789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Kernel density estimation function</a:t>
            </a:r>
          </a:p>
        </p:txBody>
      </p:sp>
      <p:sp>
        <p:nvSpPr>
          <p:cNvPr id="32774" name="TextBox 7"/>
          <p:cNvSpPr txBox="1">
            <a:spLocks noChangeArrowheads="1"/>
          </p:cNvSpPr>
          <p:nvPr/>
        </p:nvSpPr>
        <p:spPr bwMode="auto">
          <a:xfrm>
            <a:off x="2057400" y="4033838"/>
            <a:ext cx="24114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Gaussian kernel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7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8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0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1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2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3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4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5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6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7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8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9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0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1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2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3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4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5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6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7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8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9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0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1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2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3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4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5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6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7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8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9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0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1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2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3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4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5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6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7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8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9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0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1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2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3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4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5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6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7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8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9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0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1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2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3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4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5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6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7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8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9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0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1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2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3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4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5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6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7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8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9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0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1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2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3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4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5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33900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901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3902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03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04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100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33897" name="Oval 101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98" name="Line 102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99" name="Line 103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504" name="AutoShape 104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102505" name="Freeform 105"/>
          <p:cNvSpPr>
            <a:spLocks/>
          </p:cNvSpPr>
          <p:nvPr/>
        </p:nvSpPr>
        <p:spPr bwMode="auto">
          <a:xfrm>
            <a:off x="5310188" y="1443038"/>
            <a:ext cx="2170112" cy="1014412"/>
          </a:xfrm>
          <a:custGeom>
            <a:avLst/>
            <a:gdLst>
              <a:gd name="T0" fmla="*/ 2147483647 w 1367"/>
              <a:gd name="T1" fmla="*/ 2147483647 h 639"/>
              <a:gd name="T2" fmla="*/ 2147483647 w 1367"/>
              <a:gd name="T3" fmla="*/ 2147483647 h 639"/>
              <a:gd name="T4" fmla="*/ 2147483647 w 1367"/>
              <a:gd name="T5" fmla="*/ 2147483647 h 639"/>
              <a:gd name="T6" fmla="*/ 2147483647 w 1367"/>
              <a:gd name="T7" fmla="*/ 2147483647 h 639"/>
              <a:gd name="T8" fmla="*/ 2147483647 w 1367"/>
              <a:gd name="T9" fmla="*/ 2147483647 h 639"/>
              <a:gd name="T10" fmla="*/ 2147483647 w 1367"/>
              <a:gd name="T11" fmla="*/ 2147483647 h 639"/>
              <a:gd name="T12" fmla="*/ 2147483647 w 1367"/>
              <a:gd name="T13" fmla="*/ 2147483647 h 639"/>
              <a:gd name="T14" fmla="*/ 2147483647 w 1367"/>
              <a:gd name="T15" fmla="*/ 2147483647 h 639"/>
              <a:gd name="T16" fmla="*/ 2147483647 w 1367"/>
              <a:gd name="T17" fmla="*/ 2147483647 h 639"/>
              <a:gd name="T18" fmla="*/ 2147483647 w 1367"/>
              <a:gd name="T19" fmla="*/ 2147483647 h 639"/>
              <a:gd name="T20" fmla="*/ 2147483647 w 1367"/>
              <a:gd name="T21" fmla="*/ 2147483647 h 639"/>
              <a:gd name="T22" fmla="*/ 2147483647 w 1367"/>
              <a:gd name="T23" fmla="*/ 2147483647 h 639"/>
              <a:gd name="T24" fmla="*/ 2147483647 w 1367"/>
              <a:gd name="T25" fmla="*/ 2147483647 h 639"/>
              <a:gd name="T26" fmla="*/ 2147483647 w 1367"/>
              <a:gd name="T27" fmla="*/ 2147483647 h 639"/>
              <a:gd name="T28" fmla="*/ 2147483647 w 1367"/>
              <a:gd name="T29" fmla="*/ 2147483647 h 639"/>
              <a:gd name="T30" fmla="*/ 2147483647 w 1367"/>
              <a:gd name="T31" fmla="*/ 2147483647 h 639"/>
              <a:gd name="T32" fmla="*/ 2147483647 w 1367"/>
              <a:gd name="T33" fmla="*/ 2147483647 h 639"/>
              <a:gd name="T34" fmla="*/ 2147483647 w 1367"/>
              <a:gd name="T35" fmla="*/ 2147483647 h 639"/>
              <a:gd name="T36" fmla="*/ 2147483647 w 1367"/>
              <a:gd name="T37" fmla="*/ 2147483647 h 639"/>
              <a:gd name="T38" fmla="*/ 2147483647 w 1367"/>
              <a:gd name="T39" fmla="*/ 2147483647 h 639"/>
              <a:gd name="T40" fmla="*/ 0 w 1367"/>
              <a:gd name="T41" fmla="*/ 2147483647 h 6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67"/>
              <a:gd name="T64" fmla="*/ 0 h 639"/>
              <a:gd name="T65" fmla="*/ 1367 w 1367"/>
              <a:gd name="T66" fmla="*/ 639 h 63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>
            <a:solidFill>
              <a:srgbClr val="00CCFF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6" name="AutoShape 106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102507" name="Freeform 107"/>
          <p:cNvSpPr>
            <a:spLocks/>
          </p:cNvSpPr>
          <p:nvPr/>
        </p:nvSpPr>
        <p:spPr bwMode="auto">
          <a:xfrm>
            <a:off x="4645025" y="2103438"/>
            <a:ext cx="2824163" cy="930275"/>
          </a:xfrm>
          <a:custGeom>
            <a:avLst/>
            <a:gdLst>
              <a:gd name="T0" fmla="*/ 2147483647 w 1779"/>
              <a:gd name="T1" fmla="*/ 2147483647 h 586"/>
              <a:gd name="T2" fmla="*/ 2147483647 w 1779"/>
              <a:gd name="T3" fmla="*/ 2147483647 h 586"/>
              <a:gd name="T4" fmla="*/ 2147483647 w 1779"/>
              <a:gd name="T5" fmla="*/ 0 h 586"/>
              <a:gd name="T6" fmla="*/ 2147483647 w 1779"/>
              <a:gd name="T7" fmla="*/ 2147483647 h 586"/>
              <a:gd name="T8" fmla="*/ 2147483647 w 1779"/>
              <a:gd name="T9" fmla="*/ 2147483647 h 586"/>
              <a:gd name="T10" fmla="*/ 2147483647 w 1779"/>
              <a:gd name="T11" fmla="*/ 2147483647 h 586"/>
              <a:gd name="T12" fmla="*/ 2147483647 w 1779"/>
              <a:gd name="T13" fmla="*/ 2147483647 h 586"/>
              <a:gd name="T14" fmla="*/ 2147483647 w 1779"/>
              <a:gd name="T15" fmla="*/ 2147483647 h 586"/>
              <a:gd name="T16" fmla="*/ 2147483647 w 1779"/>
              <a:gd name="T17" fmla="*/ 2147483647 h 586"/>
              <a:gd name="T18" fmla="*/ 2147483647 w 1779"/>
              <a:gd name="T19" fmla="*/ 2147483647 h 586"/>
              <a:gd name="T20" fmla="*/ 2147483647 w 1779"/>
              <a:gd name="T21" fmla="*/ 2147483647 h 586"/>
              <a:gd name="T22" fmla="*/ 2147483647 w 1779"/>
              <a:gd name="T23" fmla="*/ 2147483647 h 586"/>
              <a:gd name="T24" fmla="*/ 2147483647 w 1779"/>
              <a:gd name="T25" fmla="*/ 2147483647 h 586"/>
              <a:gd name="T26" fmla="*/ 2147483647 w 1779"/>
              <a:gd name="T27" fmla="*/ 2147483647 h 586"/>
              <a:gd name="T28" fmla="*/ 2147483647 w 1779"/>
              <a:gd name="T29" fmla="*/ 2147483647 h 586"/>
              <a:gd name="T30" fmla="*/ 2147483647 w 1779"/>
              <a:gd name="T31" fmla="*/ 2147483647 h 586"/>
              <a:gd name="T32" fmla="*/ 2147483647 w 1779"/>
              <a:gd name="T33" fmla="*/ 2147483647 h 586"/>
              <a:gd name="T34" fmla="*/ 2147483647 w 1779"/>
              <a:gd name="T35" fmla="*/ 2147483647 h 5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779"/>
              <a:gd name="T55" fmla="*/ 0 h 586"/>
              <a:gd name="T56" fmla="*/ 1779 w 1779"/>
              <a:gd name="T57" fmla="*/ 586 h 5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>
            <a:solidFill>
              <a:srgbClr val="FF9900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8" name="AutoShape 108"/>
          <p:cNvSpPr>
            <a:spLocks noChangeArrowheads="1"/>
          </p:cNvSpPr>
          <p:nvPr/>
        </p:nvSpPr>
        <p:spPr bwMode="auto">
          <a:xfrm rot="880212">
            <a:off x="3997325" y="296862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09" name="AutoShape 109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sp>
        <p:nvSpPr>
          <p:cNvPr id="102510" name="Freeform 110"/>
          <p:cNvSpPr>
            <a:spLocks/>
          </p:cNvSpPr>
          <p:nvPr/>
        </p:nvSpPr>
        <p:spPr bwMode="auto">
          <a:xfrm>
            <a:off x="4043363" y="3140075"/>
            <a:ext cx="3403600" cy="2632075"/>
          </a:xfrm>
          <a:custGeom>
            <a:avLst/>
            <a:gdLst>
              <a:gd name="T0" fmla="*/ 2147483647 w 2144"/>
              <a:gd name="T1" fmla="*/ 2147483647 h 1658"/>
              <a:gd name="T2" fmla="*/ 2147483647 w 2144"/>
              <a:gd name="T3" fmla="*/ 2147483647 h 1658"/>
              <a:gd name="T4" fmla="*/ 2147483647 w 2144"/>
              <a:gd name="T5" fmla="*/ 2147483647 h 1658"/>
              <a:gd name="T6" fmla="*/ 2147483647 w 2144"/>
              <a:gd name="T7" fmla="*/ 2147483647 h 1658"/>
              <a:gd name="T8" fmla="*/ 2147483647 w 2144"/>
              <a:gd name="T9" fmla="*/ 2147483647 h 1658"/>
              <a:gd name="T10" fmla="*/ 2147483647 w 2144"/>
              <a:gd name="T11" fmla="*/ 2147483647 h 1658"/>
              <a:gd name="T12" fmla="*/ 2147483647 w 2144"/>
              <a:gd name="T13" fmla="*/ 2147483647 h 1658"/>
              <a:gd name="T14" fmla="*/ 2147483647 w 2144"/>
              <a:gd name="T15" fmla="*/ 2147483647 h 1658"/>
              <a:gd name="T16" fmla="*/ 2147483647 w 2144"/>
              <a:gd name="T17" fmla="*/ 2147483647 h 1658"/>
              <a:gd name="T18" fmla="*/ 2147483647 w 2144"/>
              <a:gd name="T19" fmla="*/ 2147483647 h 1658"/>
              <a:gd name="T20" fmla="*/ 2147483647 w 2144"/>
              <a:gd name="T21" fmla="*/ 2147483647 h 1658"/>
              <a:gd name="T22" fmla="*/ 2147483647 w 2144"/>
              <a:gd name="T23" fmla="*/ 2147483647 h 1658"/>
              <a:gd name="T24" fmla="*/ 2147483647 w 2144"/>
              <a:gd name="T25" fmla="*/ 2147483647 h 1658"/>
              <a:gd name="T26" fmla="*/ 2147483647 w 2144"/>
              <a:gd name="T27" fmla="*/ 2147483647 h 1658"/>
              <a:gd name="T28" fmla="*/ 2147483647 w 2144"/>
              <a:gd name="T29" fmla="*/ 2147483647 h 1658"/>
              <a:gd name="T30" fmla="*/ 2147483647 w 2144"/>
              <a:gd name="T31" fmla="*/ 2147483647 h 1658"/>
              <a:gd name="T32" fmla="*/ 2147483647 w 2144"/>
              <a:gd name="T33" fmla="*/ 2147483647 h 1658"/>
              <a:gd name="T34" fmla="*/ 2147483647 w 2144"/>
              <a:gd name="T35" fmla="*/ 2147483647 h 1658"/>
              <a:gd name="T36" fmla="*/ 2147483647 w 2144"/>
              <a:gd name="T37" fmla="*/ 2147483647 h 1658"/>
              <a:gd name="T38" fmla="*/ 2147483647 w 2144"/>
              <a:gd name="T39" fmla="*/ 2147483647 h 1658"/>
              <a:gd name="T40" fmla="*/ 2147483647 w 2144"/>
              <a:gd name="T41" fmla="*/ 2147483647 h 1658"/>
              <a:gd name="T42" fmla="*/ 2147483647 w 2144"/>
              <a:gd name="T43" fmla="*/ 2147483647 h 1658"/>
              <a:gd name="T44" fmla="*/ 2147483647 w 2144"/>
              <a:gd name="T45" fmla="*/ 2147483647 h 1658"/>
              <a:gd name="T46" fmla="*/ 2147483647 w 2144"/>
              <a:gd name="T47" fmla="*/ 2147483647 h 1658"/>
              <a:gd name="T48" fmla="*/ 0 w 2144"/>
              <a:gd name="T49" fmla="*/ 2147483647 h 1658"/>
              <a:gd name="T50" fmla="*/ 2147483647 w 2144"/>
              <a:gd name="T51" fmla="*/ 2147483647 h 1658"/>
              <a:gd name="T52" fmla="*/ 2147483647 w 2144"/>
              <a:gd name="T53" fmla="*/ 2147483647 h 1658"/>
              <a:gd name="T54" fmla="*/ 2147483647 w 2144"/>
              <a:gd name="T55" fmla="*/ 0 h 165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144"/>
              <a:gd name="T85" fmla="*/ 0 h 1658"/>
              <a:gd name="T86" fmla="*/ 2144 w 2144"/>
              <a:gd name="T87" fmla="*/ 1658 h 1658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95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3896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2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2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2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4" grpId="0" animBg="1"/>
      <p:bldP spid="102505" grpId="0" animBg="1"/>
      <p:bldP spid="102505" grpId="1" animBg="1"/>
      <p:bldP spid="102506" grpId="0" animBg="1"/>
      <p:bldP spid="102507" grpId="0" animBg="1"/>
      <p:bldP spid="102507" grpId="1" animBg="1"/>
      <p:bldP spid="102508" grpId="0" animBg="1"/>
      <p:bldP spid="102509" grpId="0" animBg="1"/>
      <p:bldP spid="102509" grpId="1" animBg="1"/>
      <p:bldP spid="102510" grpId="0" animBg="1"/>
      <p:bldP spid="1025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7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8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0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1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2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3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4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5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6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7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8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9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0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1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2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3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4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5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6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7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8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9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0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1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2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3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5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6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7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8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9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0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1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2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3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4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5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6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7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8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9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0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1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2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3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4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5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6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7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8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9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0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1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2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3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4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5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6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7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8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9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0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1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2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3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4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5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6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7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8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9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0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1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2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3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4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5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6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7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8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9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34920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921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4922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23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24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100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34917" name="Oval 101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18" name="Line 102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19" name="Line 103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912" name="AutoShape 104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4913" name="AutoShape 105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4914" name="AutoShape 106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sp>
        <p:nvSpPr>
          <p:cNvPr id="34915" name="Rectangle 10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4916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6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4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5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6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7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9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0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1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2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4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5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6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7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8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9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0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1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2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3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4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5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6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7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8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9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0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1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2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3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4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5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6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7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8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9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0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1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2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3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4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5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6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7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8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9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0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1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2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3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4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5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6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7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8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9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0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1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2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3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4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5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6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7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8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9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0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1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2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3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4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5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6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7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8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9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0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1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2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3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934" name="Group 94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35946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947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5948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949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0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5935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5936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5937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35943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44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5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603" name="AutoShape 107"/>
          <p:cNvSpPr>
            <a:spLocks noChangeArrowheads="1"/>
          </p:cNvSpPr>
          <p:nvPr/>
        </p:nvSpPr>
        <p:spPr bwMode="auto">
          <a:xfrm rot="1324470">
            <a:off x="4565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 anchorCtr="1"/>
          <a:lstStyle/>
          <a:p>
            <a:pPr algn="ctr"/>
            <a:endParaRPr lang="en-US">
              <a:cs typeface="Arial" charset="0"/>
            </a:endParaRPr>
          </a:p>
        </p:txBody>
      </p:sp>
      <p:sp>
        <p:nvSpPr>
          <p:cNvPr id="35940" name="Rectangle 109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5941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  <p:sp>
        <p:nvSpPr>
          <p:cNvPr id="35942" name="Content Placeholder 1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60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7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5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7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9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0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1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2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3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4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5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6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7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8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9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1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2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3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4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5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6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7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8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9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0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1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2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3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4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5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6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7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8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9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0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1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2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3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4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5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6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7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8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9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0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1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2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3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4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5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6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7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8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9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0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1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2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3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4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5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6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7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8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9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0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1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2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3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4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5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6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7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8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9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0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1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2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3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4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5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6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7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36968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969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6970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1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2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6959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6960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6961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36965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66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7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963" name="Rectangle 10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Mean shift</a:t>
            </a:r>
          </a:p>
        </p:txBody>
      </p:sp>
      <p:sp>
        <p:nvSpPr>
          <p:cNvPr id="36964" name="Rectangle 10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Segmentation for efficiency: “</a:t>
            </a:r>
            <a:r>
              <a:rPr lang="en-US" dirty="0" err="1" smtClean="0"/>
              <a:t>superpixels</a:t>
            </a:r>
            <a:r>
              <a:rPr lang="en-US" dirty="0" smtClean="0"/>
              <a:t>”</a:t>
            </a:r>
          </a:p>
        </p:txBody>
      </p:sp>
      <p:pic>
        <p:nvPicPr>
          <p:cNvPr id="23555" name="Picture 5" descr="Amtrak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52550"/>
            <a:ext cx="29718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 descr="Amtrak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71600"/>
            <a:ext cx="28463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AutoShape 28"/>
          <p:cNvSpPr>
            <a:spLocks noChangeArrowheads="1"/>
          </p:cNvSpPr>
          <p:nvPr/>
        </p:nvSpPr>
        <p:spPr bwMode="auto">
          <a:xfrm>
            <a:off x="4191000" y="2286000"/>
            <a:ext cx="533400" cy="358775"/>
          </a:xfrm>
          <a:prstGeom prst="rightArrow">
            <a:avLst>
              <a:gd name="adj1" fmla="val 50000"/>
              <a:gd name="adj2" fmla="val 4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Text Box 33"/>
          <p:cNvSpPr txBox="1">
            <a:spLocks noChangeArrowheads="1"/>
          </p:cNvSpPr>
          <p:nvPr/>
        </p:nvSpPr>
        <p:spPr bwMode="auto">
          <a:xfrm>
            <a:off x="4648200" y="3548063"/>
            <a:ext cx="3886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[Felzenszwalb and Huttenlocher 2004]</a:t>
            </a:r>
          </a:p>
        </p:txBody>
      </p:sp>
      <p:pic>
        <p:nvPicPr>
          <p:cNvPr id="2355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038600"/>
            <a:ext cx="23495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097338"/>
            <a:ext cx="23622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33"/>
          <p:cNvSpPr txBox="1">
            <a:spLocks noChangeArrowheads="1"/>
          </p:cNvSpPr>
          <p:nvPr/>
        </p:nvSpPr>
        <p:spPr bwMode="auto">
          <a:xfrm>
            <a:off x="0" y="6553200"/>
            <a:ext cx="3124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[Hoiem et al. 2005, Mori 2005]</a:t>
            </a:r>
          </a:p>
        </p:txBody>
      </p:sp>
      <p:sp>
        <p:nvSpPr>
          <p:cNvPr id="23562" name="Text Box 33"/>
          <p:cNvSpPr txBox="1">
            <a:spLocks noChangeArrowheads="1"/>
          </p:cNvSpPr>
          <p:nvPr/>
        </p:nvSpPr>
        <p:spPr bwMode="auto">
          <a:xfrm>
            <a:off x="5105400" y="6367463"/>
            <a:ext cx="2057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[Shi and Malik 2001]</a:t>
            </a:r>
          </a:p>
        </p:txBody>
      </p:sp>
      <p:sp>
        <p:nvSpPr>
          <p:cNvPr id="23563" name="AutoShape 28"/>
          <p:cNvSpPr>
            <a:spLocks noChangeArrowheads="1"/>
          </p:cNvSpPr>
          <p:nvPr/>
        </p:nvSpPr>
        <p:spPr bwMode="auto">
          <a:xfrm>
            <a:off x="4191000" y="5105400"/>
            <a:ext cx="533400" cy="358775"/>
          </a:xfrm>
          <a:prstGeom prst="rightArrow">
            <a:avLst>
              <a:gd name="adj1" fmla="val 50000"/>
              <a:gd name="adj2" fmla="val 4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1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2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3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0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2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3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4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5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6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7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8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9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0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1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2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3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4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5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6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7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8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9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0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1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2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3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4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5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6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7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8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9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0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1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2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3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4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5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6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7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8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9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0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1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2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3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4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5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6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7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8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9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0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1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2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3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4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5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6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7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8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9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0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1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2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3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4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5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6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7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8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9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0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1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2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3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4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5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6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7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8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9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80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81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982" name="Group 94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37993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7994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7995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96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97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7983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7984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7985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37990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1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2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699" name="AutoShape 107"/>
          <p:cNvSpPr>
            <a:spLocks noChangeArrowheads="1"/>
          </p:cNvSpPr>
          <p:nvPr/>
        </p:nvSpPr>
        <p:spPr bwMode="auto">
          <a:xfrm rot="618372">
            <a:off x="5280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88" name="Rectangle 109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7989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0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9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8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9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2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3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4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5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7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9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0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1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2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3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4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5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6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7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8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9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0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1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2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3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4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5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6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7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8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9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0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1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2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3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4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5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6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7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8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9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0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1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2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3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4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5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6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7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8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9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0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1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2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3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4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5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6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7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8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9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0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1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2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3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4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5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6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7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8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9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0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1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2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3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4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5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6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7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8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9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0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1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2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3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4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5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39016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017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9018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019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20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9007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9008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9009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39013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14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015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011" name="Rectangle 10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9012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39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0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8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9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0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1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2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3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4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5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6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7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8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9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0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1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2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3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4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5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6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7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8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9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0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1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2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3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4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5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6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7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8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9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0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1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2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3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4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5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6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7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8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9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0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1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2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3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4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5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6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7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8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9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0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1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2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3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4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5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6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7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8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9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0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1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2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3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4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5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6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7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8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9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0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1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2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3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4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5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6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7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8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9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0030" name="Group 94"/>
          <p:cNvGrpSpPr>
            <a:grpSpLocks/>
          </p:cNvGrpSpPr>
          <p:nvPr/>
        </p:nvGrpSpPr>
        <p:grpSpPr bwMode="auto">
          <a:xfrm>
            <a:off x="4211638" y="2047875"/>
            <a:ext cx="2819400" cy="2895600"/>
            <a:chOff x="3744" y="4464"/>
            <a:chExt cx="1776" cy="1824"/>
          </a:xfrm>
        </p:grpSpPr>
        <p:sp>
          <p:nvSpPr>
            <p:cNvPr id="40040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0041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40042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43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44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0031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40032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40037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38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39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034" name="Rectangle 107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40035" name="Content Placeholder 10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40036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Oval 9"/>
          <p:cNvSpPr>
            <a:spLocks noChangeArrowheads="1"/>
          </p:cNvSpPr>
          <p:nvPr/>
        </p:nvSpPr>
        <p:spPr bwMode="auto">
          <a:xfrm>
            <a:off x="7620000" y="5584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" name="Oval 10"/>
          <p:cNvSpPr>
            <a:spLocks noChangeArrowheads="1"/>
          </p:cNvSpPr>
          <p:nvPr/>
        </p:nvSpPr>
        <p:spPr bwMode="auto">
          <a:xfrm>
            <a:off x="7391400" y="5334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8" name="Oval 11"/>
          <p:cNvSpPr>
            <a:spLocks noChangeArrowheads="1"/>
          </p:cNvSpPr>
          <p:nvPr/>
        </p:nvSpPr>
        <p:spPr bwMode="auto">
          <a:xfrm>
            <a:off x="7620000" y="510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9" name="Oval 12"/>
          <p:cNvSpPr>
            <a:spLocks noChangeArrowheads="1"/>
          </p:cNvSpPr>
          <p:nvPr/>
        </p:nvSpPr>
        <p:spPr bwMode="auto">
          <a:xfrm>
            <a:off x="7467600" y="586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0" name="Oval 13"/>
          <p:cNvSpPr>
            <a:spLocks noChangeArrowheads="1"/>
          </p:cNvSpPr>
          <p:nvPr/>
        </p:nvSpPr>
        <p:spPr bwMode="auto">
          <a:xfrm>
            <a:off x="7086600" y="556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1" name="Oval 14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2" name="Oval 15"/>
          <p:cNvSpPr>
            <a:spLocks noChangeArrowheads="1"/>
          </p:cNvSpPr>
          <p:nvPr/>
        </p:nvSpPr>
        <p:spPr bwMode="auto">
          <a:xfrm>
            <a:off x="7391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3" name="Oval 16"/>
          <p:cNvSpPr>
            <a:spLocks noChangeArrowheads="1"/>
          </p:cNvSpPr>
          <p:nvPr/>
        </p:nvSpPr>
        <p:spPr bwMode="auto">
          <a:xfrm>
            <a:off x="71628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4" name="Oval 17"/>
          <p:cNvSpPr>
            <a:spLocks noChangeArrowheads="1"/>
          </p:cNvSpPr>
          <p:nvPr/>
        </p:nvSpPr>
        <p:spPr bwMode="auto">
          <a:xfrm>
            <a:off x="7543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5" name="Oval 18"/>
          <p:cNvSpPr>
            <a:spLocks noChangeArrowheads="1"/>
          </p:cNvSpPr>
          <p:nvPr/>
        </p:nvSpPr>
        <p:spPr bwMode="auto">
          <a:xfrm>
            <a:off x="76200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6" name="Oval 19"/>
          <p:cNvSpPr>
            <a:spLocks noChangeArrowheads="1"/>
          </p:cNvSpPr>
          <p:nvPr/>
        </p:nvSpPr>
        <p:spPr bwMode="auto">
          <a:xfrm>
            <a:off x="6477000" y="586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7" name="Oval 20"/>
          <p:cNvSpPr>
            <a:spLocks noChangeArrowheads="1"/>
          </p:cNvSpPr>
          <p:nvPr/>
        </p:nvSpPr>
        <p:spPr bwMode="auto">
          <a:xfrm>
            <a:off x="6705600" y="5334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8" name="Oval 21"/>
          <p:cNvSpPr>
            <a:spLocks noChangeArrowheads="1"/>
          </p:cNvSpPr>
          <p:nvPr/>
        </p:nvSpPr>
        <p:spPr bwMode="auto">
          <a:xfrm>
            <a:off x="61722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9" name="Oval 22"/>
          <p:cNvSpPr>
            <a:spLocks noChangeArrowheads="1"/>
          </p:cNvSpPr>
          <p:nvPr/>
        </p:nvSpPr>
        <p:spPr bwMode="auto">
          <a:xfrm>
            <a:off x="67056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0" name="Oval 23"/>
          <p:cNvSpPr>
            <a:spLocks noChangeArrowheads="1"/>
          </p:cNvSpPr>
          <p:nvPr/>
        </p:nvSpPr>
        <p:spPr bwMode="auto">
          <a:xfrm>
            <a:off x="7162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Oval 24"/>
          <p:cNvSpPr>
            <a:spLocks noChangeArrowheads="1"/>
          </p:cNvSpPr>
          <p:nvPr/>
        </p:nvSpPr>
        <p:spPr bwMode="auto">
          <a:xfrm>
            <a:off x="6781800" y="3733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2" name="Oval 27"/>
          <p:cNvSpPr>
            <a:spLocks noChangeArrowheads="1"/>
          </p:cNvSpPr>
          <p:nvPr/>
        </p:nvSpPr>
        <p:spPr bwMode="auto">
          <a:xfrm>
            <a:off x="60960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3" name="Oval 28"/>
          <p:cNvSpPr>
            <a:spLocks noChangeArrowheads="1"/>
          </p:cNvSpPr>
          <p:nvPr/>
        </p:nvSpPr>
        <p:spPr bwMode="auto">
          <a:xfrm>
            <a:off x="5715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4" name="Oval 29"/>
          <p:cNvSpPr>
            <a:spLocks noChangeArrowheads="1"/>
          </p:cNvSpPr>
          <p:nvPr/>
        </p:nvSpPr>
        <p:spPr bwMode="auto">
          <a:xfrm>
            <a:off x="6096000" y="541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5" name="Oval 30"/>
          <p:cNvSpPr>
            <a:spLocks noChangeArrowheads="1"/>
          </p:cNvSpPr>
          <p:nvPr/>
        </p:nvSpPr>
        <p:spPr bwMode="auto">
          <a:xfrm>
            <a:off x="5334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6" name="Oval 31"/>
          <p:cNvSpPr>
            <a:spLocks noChangeArrowheads="1"/>
          </p:cNvSpPr>
          <p:nvPr/>
        </p:nvSpPr>
        <p:spPr bwMode="auto">
          <a:xfrm>
            <a:off x="4953000" y="4648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Oval 32"/>
          <p:cNvSpPr>
            <a:spLocks noChangeArrowheads="1"/>
          </p:cNvSpPr>
          <p:nvPr/>
        </p:nvSpPr>
        <p:spPr bwMode="auto">
          <a:xfrm>
            <a:off x="53340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98" name="Group 33"/>
          <p:cNvGrpSpPr>
            <a:grpSpLocks/>
          </p:cNvGrpSpPr>
          <p:nvPr/>
        </p:nvGrpSpPr>
        <p:grpSpPr bwMode="auto">
          <a:xfrm>
            <a:off x="5029200" y="3429000"/>
            <a:ext cx="2819400" cy="2895600"/>
            <a:chOff x="3744" y="4464"/>
            <a:chExt cx="1776" cy="1824"/>
          </a:xfrm>
        </p:grpSpPr>
        <p:sp>
          <p:nvSpPr>
            <p:cNvPr id="3113" name="Oval 34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114" name="Group 35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115" name="Oval 36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6" name="Line 37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7" name="Line 38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99" name="Group 39"/>
          <p:cNvGrpSpPr>
            <a:grpSpLocks/>
          </p:cNvGrpSpPr>
          <p:nvPr/>
        </p:nvGrpSpPr>
        <p:grpSpPr bwMode="auto">
          <a:xfrm>
            <a:off x="6781800" y="4800600"/>
            <a:ext cx="457200" cy="457200"/>
            <a:chOff x="4486" y="3484"/>
            <a:chExt cx="288" cy="288"/>
          </a:xfrm>
        </p:grpSpPr>
        <p:sp>
          <p:nvSpPr>
            <p:cNvPr id="3110" name="Oval 40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1" name="Line 41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2" name="Line 42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2140" name="Line 44"/>
          <p:cNvSpPr>
            <a:spLocks noChangeShapeType="1"/>
          </p:cNvSpPr>
          <p:nvPr/>
        </p:nvSpPr>
        <p:spPr bwMode="auto">
          <a:xfrm flipV="1">
            <a:off x="4648200" y="4800600"/>
            <a:ext cx="18288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1" name="AutoShape 47"/>
          <p:cNvSpPr>
            <a:spLocks noChangeArrowheads="1"/>
          </p:cNvSpPr>
          <p:nvPr/>
        </p:nvSpPr>
        <p:spPr bwMode="auto">
          <a:xfrm rot="1015650">
            <a:off x="6448425" y="4876800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rgbClr val="33CCFF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02" name="Text Box 48"/>
          <p:cNvSpPr txBox="1">
            <a:spLocks noChangeArrowheads="1"/>
          </p:cNvSpPr>
          <p:nvPr/>
        </p:nvSpPr>
        <p:spPr bwMode="auto">
          <a:xfrm>
            <a:off x="381000" y="1676400"/>
            <a:ext cx="5562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u="sng">
                <a:cs typeface="Arial" charset="0"/>
              </a:rPr>
              <a:t>Simple Mean Shift procedure</a:t>
            </a:r>
            <a:r>
              <a:rPr lang="en-US" sz="2400">
                <a:cs typeface="Arial" charset="0"/>
              </a:rPr>
              <a:t>:</a:t>
            </a:r>
          </a:p>
          <a:p>
            <a:pPr eaLnBrk="1" hangingPunct="1">
              <a:buFontTx/>
              <a:buChar char="•"/>
            </a:pPr>
            <a:r>
              <a:rPr lang="en-US" sz="2400">
                <a:cs typeface="Arial" charset="0"/>
              </a:rPr>
              <a:t> Compute mean shift vector</a:t>
            </a:r>
          </a:p>
          <a:p>
            <a:pPr eaLnBrk="1" hangingPunct="1">
              <a:buFontTx/>
              <a:buChar char="•"/>
            </a:pPr>
            <a:endParaRPr lang="en-US" sz="2400">
              <a:cs typeface="Arial" charset="0"/>
            </a:endParaRPr>
          </a:p>
          <a:p>
            <a:pPr eaLnBrk="1" hangingPunct="1">
              <a:buFontTx/>
              <a:buChar char="•"/>
            </a:pPr>
            <a:r>
              <a:rPr lang="en-US" sz="2400">
                <a:cs typeface="Arial" charset="0"/>
              </a:rPr>
              <a:t>Translate the Kernel window by </a:t>
            </a:r>
            <a:r>
              <a:rPr lang="en-US" sz="2400" b="1">
                <a:cs typeface="Arial" charset="0"/>
              </a:rPr>
              <a:t>m(x)</a:t>
            </a:r>
            <a:endParaRPr lang="en-US" sz="2400">
              <a:cs typeface="Arial" charset="0"/>
            </a:endParaRPr>
          </a:p>
        </p:txBody>
      </p:sp>
      <p:graphicFrame>
        <p:nvGraphicFramePr>
          <p:cNvPr id="3074" name="Object 49"/>
          <p:cNvGraphicFramePr>
            <a:graphicFrameLocks noChangeAspect="1"/>
          </p:cNvGraphicFramePr>
          <p:nvPr/>
        </p:nvGraphicFramePr>
        <p:xfrm>
          <a:off x="457200" y="3657600"/>
          <a:ext cx="4343400" cy="247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" name="Equation" r:id="rId4" imgW="1917360" imgH="1091880" progId="Equation.DSMT4">
                  <p:embed/>
                </p:oleObj>
              </mc:Choice>
              <mc:Fallback>
                <p:oleObj name="Equation" r:id="rId4" imgW="1917360" imgH="1091880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657600"/>
                        <a:ext cx="4343400" cy="24717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42" name="Line 46"/>
          <p:cNvSpPr>
            <a:spLocks noChangeShapeType="1"/>
          </p:cNvSpPr>
          <p:nvPr/>
        </p:nvSpPr>
        <p:spPr bwMode="auto">
          <a:xfrm flipV="1">
            <a:off x="4114800" y="5029200"/>
            <a:ext cx="28956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2151" name="Rectangle 55"/>
          <p:cNvSpPr>
            <a:spLocks noChangeArrowheads="1"/>
          </p:cNvSpPr>
          <p:nvPr/>
        </p:nvSpPr>
        <p:spPr bwMode="auto">
          <a:xfrm>
            <a:off x="1676400" y="3429000"/>
            <a:ext cx="2438400" cy="2819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52" name="Rectangle 56"/>
          <p:cNvSpPr>
            <a:spLocks noChangeArrowheads="1"/>
          </p:cNvSpPr>
          <p:nvPr/>
        </p:nvSpPr>
        <p:spPr bwMode="auto">
          <a:xfrm>
            <a:off x="4343400" y="4572000"/>
            <a:ext cx="381000" cy="609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7" name="Content Placeholder 4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108" name="Title 1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Computing the Mean Shift</a:t>
            </a:r>
            <a:endParaRPr lang="en-US" smtClean="0"/>
          </a:p>
        </p:txBody>
      </p:sp>
      <p:sp>
        <p:nvSpPr>
          <p:cNvPr id="3109" name="Rectangle 107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40" grpId="0" animBg="1"/>
      <p:bldP spid="132142" grpId="0" animBg="1"/>
      <p:bldP spid="132151" grpId="0" animBg="1"/>
      <p:bldP spid="1321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3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4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5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6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7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1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3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6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7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8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0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1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2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4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5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6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7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8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9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0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1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2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3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4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5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6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7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8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9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0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1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2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3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4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5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6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7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8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9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0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1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2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3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4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5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6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7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8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9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0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1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2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3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4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5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6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7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8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9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0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1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2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3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4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5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6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7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8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9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0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1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2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3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4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5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6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7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8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9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0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1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2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3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4239" name="Oval 95"/>
          <p:cNvSpPr>
            <a:spLocks noChangeArrowheads="1"/>
          </p:cNvSpPr>
          <p:nvPr/>
        </p:nvSpPr>
        <p:spPr bwMode="auto">
          <a:xfrm>
            <a:off x="2057400" y="5105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0" name="Oval 96"/>
          <p:cNvSpPr>
            <a:spLocks noChangeArrowheads="1"/>
          </p:cNvSpPr>
          <p:nvPr/>
        </p:nvSpPr>
        <p:spPr bwMode="auto">
          <a:xfrm>
            <a:off x="1600200" y="4191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1" name="Oval 97"/>
          <p:cNvSpPr>
            <a:spLocks noChangeArrowheads="1"/>
          </p:cNvSpPr>
          <p:nvPr/>
        </p:nvSpPr>
        <p:spPr bwMode="auto">
          <a:xfrm>
            <a:off x="1752600" y="2895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2" name="Oval 98"/>
          <p:cNvSpPr>
            <a:spLocks noChangeArrowheads="1"/>
          </p:cNvSpPr>
          <p:nvPr/>
        </p:nvSpPr>
        <p:spPr bwMode="auto">
          <a:xfrm>
            <a:off x="1676400" y="1295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3" name="Oval 99"/>
          <p:cNvSpPr>
            <a:spLocks noChangeArrowheads="1"/>
          </p:cNvSpPr>
          <p:nvPr/>
        </p:nvSpPr>
        <p:spPr bwMode="auto">
          <a:xfrm>
            <a:off x="3352800" y="1143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4" name="Oval 100"/>
          <p:cNvSpPr>
            <a:spLocks noChangeArrowheads="1"/>
          </p:cNvSpPr>
          <p:nvPr/>
        </p:nvSpPr>
        <p:spPr bwMode="auto">
          <a:xfrm>
            <a:off x="3429000" y="5029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5" name="Oval 101"/>
          <p:cNvSpPr>
            <a:spLocks noChangeArrowheads="1"/>
          </p:cNvSpPr>
          <p:nvPr/>
        </p:nvSpPr>
        <p:spPr bwMode="auto">
          <a:xfrm>
            <a:off x="4495800" y="48768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6" name="Oval 102"/>
          <p:cNvSpPr>
            <a:spLocks noChangeArrowheads="1"/>
          </p:cNvSpPr>
          <p:nvPr/>
        </p:nvSpPr>
        <p:spPr bwMode="auto">
          <a:xfrm>
            <a:off x="5562600" y="5029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7" name="Oval 103"/>
          <p:cNvSpPr>
            <a:spLocks noChangeArrowheads="1"/>
          </p:cNvSpPr>
          <p:nvPr/>
        </p:nvSpPr>
        <p:spPr bwMode="auto">
          <a:xfrm>
            <a:off x="6781800" y="3962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8" name="Oval 104"/>
          <p:cNvSpPr>
            <a:spLocks noChangeArrowheads="1"/>
          </p:cNvSpPr>
          <p:nvPr/>
        </p:nvSpPr>
        <p:spPr bwMode="auto">
          <a:xfrm>
            <a:off x="7315200" y="2819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9" name="Oval 105"/>
          <p:cNvSpPr>
            <a:spLocks noChangeArrowheads="1"/>
          </p:cNvSpPr>
          <p:nvPr/>
        </p:nvSpPr>
        <p:spPr bwMode="auto">
          <a:xfrm>
            <a:off x="6934200" y="1524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0" name="Oval 106"/>
          <p:cNvSpPr>
            <a:spLocks noChangeArrowheads="1"/>
          </p:cNvSpPr>
          <p:nvPr/>
        </p:nvSpPr>
        <p:spPr bwMode="auto">
          <a:xfrm>
            <a:off x="5715000" y="990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1" name="Oval 107"/>
          <p:cNvSpPr>
            <a:spLocks noChangeArrowheads="1"/>
          </p:cNvSpPr>
          <p:nvPr/>
        </p:nvSpPr>
        <p:spPr bwMode="auto">
          <a:xfrm>
            <a:off x="4572000" y="990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2" name="Oval 108"/>
          <p:cNvSpPr>
            <a:spLocks noChangeArrowheads="1"/>
          </p:cNvSpPr>
          <p:nvPr/>
        </p:nvSpPr>
        <p:spPr bwMode="auto">
          <a:xfrm>
            <a:off x="3276600" y="3581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3" name="Oval 109"/>
          <p:cNvSpPr>
            <a:spLocks noChangeArrowheads="1"/>
          </p:cNvSpPr>
          <p:nvPr/>
        </p:nvSpPr>
        <p:spPr bwMode="auto">
          <a:xfrm>
            <a:off x="3505200" y="2286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4" name="Oval 110"/>
          <p:cNvSpPr>
            <a:spLocks noChangeArrowheads="1"/>
          </p:cNvSpPr>
          <p:nvPr/>
        </p:nvSpPr>
        <p:spPr bwMode="auto">
          <a:xfrm>
            <a:off x="5715000" y="2057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5" name="Oval 111"/>
          <p:cNvSpPr>
            <a:spLocks noChangeArrowheads="1"/>
          </p:cNvSpPr>
          <p:nvPr/>
        </p:nvSpPr>
        <p:spPr bwMode="auto">
          <a:xfrm>
            <a:off x="5715000" y="3276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6" name="Oval 112"/>
          <p:cNvSpPr>
            <a:spLocks noChangeArrowheads="1"/>
          </p:cNvSpPr>
          <p:nvPr/>
        </p:nvSpPr>
        <p:spPr bwMode="auto">
          <a:xfrm>
            <a:off x="4572000" y="3886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72" name="Title 1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Real Modality Analysis</a:t>
            </a: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C 0.025 -0.00301 0.05 -0.00162 0.075 0.00139 C 0.08403 0.00532 0.09375 0.00995 0.10313 0.0125 C 0.10834 0.01389 0.11736 0.01551 0.12188 0.01944 C 0.12691 0.02384 0.12379 0.02176 0.13125 0.025 C 0.13681 0.02754 0.14202 0.03333 0.14688 0.0375 C 0.15486 0.04467 0.16163 0.05532 0.16771 0.06528 C 0.17031 0.06967 0.17604 0.07778 0.17604 0.07778 C 0.17761 0.08403 0.18056 0.08889 0.18334 0.09444 C 0.18455 0.09699 0.18386 0.10069 0.18542 0.10278 C 0.18577 0.10324 0.18611 0.1037 0.18646 0.10416 " pathEditMode="relative" ptsTypes="ffffffffffA">
                                      <p:cBhvr>
                                        <p:cTn id="6" dur="2000" fill="hold"/>
                                        <p:tgtEl>
                                          <p:spTgt spid="134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C 0.0125 -0.00556 0.02448 -0.01111 0.03542 -0.02084 C 0.03837 -0.02686 0.04792 -0.03102 0.05313 -0.03334 C 0.0592 -0.03611 0.06615 -0.04283 0.07292 -0.04306 C 0.08507 -0.04352 0.09722 -0.04398 0.10938 -0.04445 C 0.11945 -0.04769 0.12761 -0.05301 0.13646 -0.05973 C 0.14202 -0.06389 0.1441 -0.0676 0.15 -0.06945 C 0.16667 -0.08426 0.19427 -0.08056 0.21146 -0.08056 " pathEditMode="relative" ptsTypes="fffffffA">
                                      <p:cBhvr>
                                        <p:cTn id="8" dur="2000" fill="hold"/>
                                        <p:tgtEl>
                                          <p:spTgt spid="134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3.33333E-6 C 0.00573 -0.00509 0.01285 -0.01088 0.01875 -0.01528 C 0.02361 -0.01898 0.02674 -0.02384 0.03125 -0.02778 C 0.03368 -0.03264 0.03438 -0.03611 0.0375 -0.04028 C 0.03889 -0.0456 0.04097 -0.05255 0.04375 -0.05694 C 0.0467 -0.06157 0.04705 -0.06019 0.04896 -0.06528 C 0.05538 -0.08241 0.06458 -0.10532 0.06458 -0.125 " pathEditMode="relative" ptsTypes="ffffffA">
                                      <p:cBhvr>
                                        <p:cTn id="10" dur="2000" fill="hold"/>
                                        <p:tgtEl>
                                          <p:spTgt spid="134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55556E-6 C -0.00486 -0.00207 -0.00903 -0.00555 -0.01354 -0.00832 C -0.02361 -0.01434 -0.03351 -0.01805 -0.04271 -0.02638 C -0.04705 -0.03032 -0.05382 -0.03379 -0.05625 -0.04027 " pathEditMode="relative" ptsTypes="fffA">
                                      <p:cBhvr>
                                        <p:cTn id="12" dur="2000" fill="hold"/>
                                        <p:tgtEl>
                                          <p:spTgt spid="134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3.33333E-6 C -0.01233 0.00115 -0.02674 0.00162 -0.0375 0.01111 C -0.04098 0.025 -0.03525 0.00393 -0.04167 0.01944 C -0.04393 0.02477 -0.04358 0.02916 -0.0448 0.03472 C -0.04566 0.03889 -0.04688 0.04305 -0.04792 0.04722 C -0.04827 0.04861 -0.04896 0.05139 -0.04896 0.05139 C -0.04931 0.05463 -0.04983 0.05787 -0.05 0.06111 C -0.05105 0.08703 -0.04879 0.10208 -0.05417 0.12361 C -0.05556 0.12916 -0.05608 0.13472 -0.06042 0.1375 " pathEditMode="relative" ptsTypes="ffffffffA">
                                      <p:cBhvr>
                                        <p:cTn id="14" dur="2000" fill="hold"/>
                                        <p:tgtEl>
                                          <p:spTgt spid="134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6 -6.66667E-6 C 0.00105 0.00092 0.00209 0.00208 0.00313 0.00277 C 0.00417 0.00346 0.00521 0.00346 0.00626 0.00416 C 0.01372 0.00971 0.01789 0.01527 0.02605 0.01805 C 0.03351 0.02476 0.04323 0.02615 0.05105 0.03194 C 0.0533 0.03356 0.05521 0.03564 0.0573 0.03749 C 0.05834 0.03842 0.06042 0.04027 0.06042 0.04027 C 0.06198 0.04328 0.06407 0.04559 0.06563 0.0486 C 0.06997 0.0574 0.07292 0.06805 0.07605 0.07777 C 0.07917 0.08726 0.08091 0.09953 0.08751 0.10555 C 0.09462 0.1199 0.1099 0.13333 0.12084 0.14305 C 0.13924 0.15948 0.1606 0.18309 0.1823 0.19027 C 0.20001 0.20601 0.23143 0.20555 0.25105 0.20694 C 0.2691 0.20995 0.28716 0.21157 0.30521 0.21388 C 0.31546 0.21735 0.30174 0.21296 0.32084 0.21666 C 0.33195 0.21874 0.34341 0.22476 0.35417 0.22916 C 0.35973 0.23147 0.36528 0.23356 0.37084 0.2361 C 0.37327 0.23726 0.37709 0.24166 0.37709 0.24166 C 0.37987 0.24698 0.38438 0.25277 0.38941 0.25277 " pathEditMode="relative" ptsTypes="ffffffffffffffffffA">
                                      <p:cBhvr>
                                        <p:cTn id="16" dur="2000" fill="hold"/>
                                        <p:tgtEl>
                                          <p:spTgt spid="134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C 0.00573 0.00254 0.0118 0.00509 0.01771 0.00694 C 0.02048 0.00787 0.02604 0.00972 0.02604 0.00972 C 0.03437 0.01713 0.05225 0.01643 0.0625 0.01805 C 0.07916 0.02546 0.09583 0.03263 0.11354 0.03472 C 0.1217 0.0368 0.12916 0.03796 0.1375 0.03888 C 0.15659 0.04398 0.17673 0.04097 0.19583 0.04027 C 0.2059 0.03588 0.21666 0.03263 0.22708 0.02916 C 0.2309 0.028 0.23489 0.02453 0.23854 0.02361 C 0.24757 0.02129 0.25746 0.02013 0.26666 0.01805 C 0.27222 0.01689 0.27777 0.0162 0.28333 0.01527 C 0.28993 0.01435 0.30312 0.0125 0.30312 0.0125 C 0.31666 0.01296 0.33021 0.01296 0.34375 0.01388 C 0.35 0.01435 0.3625 0.01666 0.3625 0.01666 C 0.36892 0.01875 0.37552 0.02083 0.38229 0.02083 " pathEditMode="relative" ptsTypes="ffffffffffffffA">
                                      <p:cBhvr>
                                        <p:cTn id="18" dur="2000" fill="hold"/>
                                        <p:tgtEl>
                                          <p:spTgt spid="134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6.66667E-6 C 0.01354 0.00254 0.02691 0.00324 0.04062 0.00416 C 0.07465 0.00231 0.10677 -0.00487 0.13854 -0.02084 C 0.14375 -0.02339 0.14427 -0.02778 0.14792 -0.03195 C 0.15121 -0.03589 0.15451 -0.03774 0.15833 -0.04028 C 0.16337 -0.05024 0.17083 -0.05278 0.17812 -0.05834 C 0.19028 -0.06783 0.18212 -0.06297 0.19167 -0.06806 C 0.19601 -0.07385 0.20226 -0.07964 0.20833 -0.08195 C 0.21111 -0.08288 0.21667 -0.08473 0.21667 -0.08473 C 0.22795 -0.09468 0.24097 -0.10116 0.25417 -0.10556 C 0.26007 -0.11089 0.26667 -0.11528 0.27292 -0.11945 C 0.27969 -0.12408 0.27222 -0.12014 0.27917 -0.12639 C 0.28212 -0.12894 0.28559 -0.13079 0.28854 -0.13334 C 0.29392 -0.1382 0.29219 -0.13426 0.29896 -0.13889 C 0.30764 -0.14468 0.31684 -0.14769 0.32604 -0.15139 C 0.33212 -0.15371 0.33976 -0.15903 0.34583 -0.15973 C 0.36059 -0.16112 0.375 -0.16389 0.38958 -0.16667 C 0.39167 -0.1676 0.39375 -0.16852 0.39583 -0.16945 C 0.39687 -0.16991 0.39896 -0.17084 0.39896 -0.17084 " pathEditMode="relative" ptsTypes="ffffffffffffffffffA">
                                      <p:cBhvr>
                                        <p:cTn id="20" dur="2000" fill="hold"/>
                                        <p:tgtEl>
                                          <p:spTgt spid="134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C 0.00694 0.00625 0.01441 -0.00092 0.02187 0.00417 C 0.02969 0.00162 0.03559 -0.00277 0.04271 -0.00694 C 0.04739 -0.00972 0.04601 -0.00694 0.05 -0.00972 C 0.05798 -0.01504 0.06614 -0.02129 0.075 -0.02361 C 0.0868 -0.03148 0.10191 -0.03472 0.11458 -0.03889 C 0.12673 -0.04305 0.13732 -0.05069 0.15 -0.05277 C 0.15607 -0.05555 0.16094 -0.05602 0.16771 -0.05694 C 0.1809 -0.06134 0.1967 -0.06203 0.21042 -0.06389 C 0.25295 -0.06203 0.25885 -0.06111 0.31146 -0.06389 C 0.31614 -0.06412 0.32101 -0.06504 0.325 -0.06805 C 0.34757 -0.08472 0.31962 -0.06597 0.33542 -0.07639 C 0.33819 -0.08194 0.34271 -0.08796 0.34687 -0.09166 C 0.34809 -0.09838 0.3493 -0.10416 0.35208 -0.10972 C 0.35364 -0.11782 0.35451 -0.12314 0.35521 -0.13194 C 0.35434 -0.15254 0.35417 -0.18148 0.34479 -0.2 C 0.34392 -0.20578 0.34271 -0.21111 0.34167 -0.21666 C 0.34236 -0.24282 0.34062 -0.26227 0.35104 -0.28333 C 0.3533 -0.28796 0.35278 -0.29861 0.35521 -0.30277 C 0.35573 -0.3037 0.3566 -0.30185 0.35729 -0.30139 " pathEditMode="relative" ptsTypes="fffffffffffffffffffA">
                                      <p:cBhvr>
                                        <p:cTn id="22" dur="2000" fill="hold"/>
                                        <p:tgtEl>
                                          <p:spTgt spid="134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C 0.00625 -0.00556 0.01302 -0.00718 0.01979 -0.01111 C 0.02118 -0.01204 0.02257 -0.0132 0.02396 -0.01389 C 0.02673 -0.01505 0.03229 -0.01667 0.03229 -0.01667 C 0.0368 -0.0206 0.04184 -0.02153 0.04687 -0.02361 C 0.05451 -0.02662 0.06215 -0.02986 0.06979 -0.03333 C 0.07257 -0.03449 0.07673 -0.03542 0.07916 -0.0375 C 0.08333 -0.0412 0.09045 -0.05 0.09479 -0.05278 C 0.09948 -0.05602 0.09652 -0.05208 0.10104 -0.05695 C 0.10225 -0.0581 0.10295 -0.05995 0.10416 -0.06111 C 0.10503 -0.06204 0.10625 -0.06181 0.10729 -0.0625 C 0.11441 -0.06783 0.12083 -0.075 0.12708 -0.08195 C 0.13229 -0.08773 0.14201 -0.09653 0.14583 -0.10417 C 0.15121 -0.11482 0.15816 -0.12593 0.1625 -0.1375 C 0.16441 -0.14283 0.16527 -0.14792 0.16771 -0.15278 C 0.17083 -0.17338 0.17586 -0.19468 0.18229 -0.21389 C 0.18507 -0.22222 0.18402 -0.22454 0.18854 -0.23056 C 0.19357 -0.25093 0.19375 -0.26968 0.19375 -0.29167 " pathEditMode="relative" ptsTypes="fffffffffffffffffA">
                                      <p:cBhvr>
                                        <p:cTn id="24" dur="2000" fill="hold"/>
                                        <p:tgtEl>
                                          <p:spTgt spid="134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C 0.00451 -0.00903 0.00989 -0.01598 0.01562 -0.02361 C 0.01788 -0.02662 0.01909 -0.03102 0.02083 -0.03473 C 0.02534 -0.04422 0.03038 -0.05348 0.03541 -0.0625 C 0.03802 -0.07292 0.03767 -0.06019 0.0427 -0.08056 C 0.04409 -0.08611 0.046 -0.09074 0.04791 -0.09584 C 0.0519 -0.10625 0.05381 -0.1176 0.05833 -0.12778 C 0.06024 -0.14561 0.06475 -0.16505 0.06979 -0.18195 C 0.07222 -0.2007 0.07743 -0.21875 0.0802 -0.2375 C 0.07986 -0.24584 0.07968 -0.25417 0.07916 -0.2625 C 0.07899 -0.26389 0.07812 -0.26667 0.07812 -0.26667 " pathEditMode="relative" ptsTypes="ffffffffffA">
                                      <p:cBhvr>
                                        <p:cTn id="26" dur="2000" fill="hold"/>
                                        <p:tgtEl>
                                          <p:spTgt spid="134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-2.22222E-6 C 0.00261 -0.01041 0.00279 -0.02129 0.00522 -0.03194 C 0.01077 -0.05694 0.01563 -0.08217 0.02188 -0.10694 C 0.02397 -0.13819 0.02692 -0.17407 0.01459 -0.20278 C 0.0099 -0.21389 0.01546 -0.19953 0.00938 -0.21111 C 0.00678 -0.2162 0.00556 -0.22176 0.00209 -0.22639 C -0.00747 -0.23912 -0.01806 -0.24977 -0.02917 -0.25972 C -0.03229 -0.2625 -0.03542 -0.26528 -0.03854 -0.26805 C -0.04063 -0.26991 -0.04479 -0.27361 -0.04479 -0.27361 C -0.04549 -0.27616 -0.04844 -0.28611 -0.05 -0.28611 " pathEditMode="relative" ptsTypes="fffffffffA">
                                      <p:cBhvr>
                                        <p:cTn id="28" dur="2000" fill="hold"/>
                                        <p:tgtEl>
                                          <p:spTgt spid="134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C -0.00764 -0.00069 -0.01459 -0.00069 -0.02188 -0.00277 C -0.03316 -0.00602 -0.04428 -0.0118 -0.05521 -0.01666 C -0.05643 -0.01713 -0.05712 -0.01875 -0.05834 -0.01944 C -0.05973 -0.02014 -0.06112 -0.02037 -0.0625 -0.02083 C -0.06667 -0.02453 -0.07171 -0.02592 -0.07605 -0.02916 C -0.08455 -0.03541 -0.09289 -0.04421 -0.1 -0.05277 C -0.11685 -0.07291 -0.13021 -0.09861 -0.14896 -0.11527 C -0.15296 -0.11898 -0.16077 -0.1206 -0.16563 -0.12222 C -0.16945 -0.12569 -0.17396 -0.12615 -0.17396 -0.13333 " pathEditMode="relative" ptsTypes="fffffffffA">
                                      <p:cBhvr>
                                        <p:cTn id="30" dur="2000" fill="hold"/>
                                        <p:tgtEl>
                                          <p:spTgt spid="134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C -0.00347 0.00301 -0.00434 0.00648 -0.00833 0.00833 C -0.0125 0.01643 -0.02101 0.01898 -0.02813 0.02083 C -0.04896 0.02014 -0.06823 0.01967 -0.08854 0.01528 C -0.12813 0.01597 -0.15816 0.01782 -0.19479 0.02222 C -0.20486 0.025 -0.21198 0.03009 -0.22083 0.03611 " pathEditMode="relative" ptsTypes="fffffA">
                                      <p:cBhvr>
                                        <p:cTn id="32" dur="2000" fill="hold"/>
                                        <p:tgtEl>
                                          <p:spTgt spid="134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C -0.01059 0.00463 -0.02187 0.0074 -0.03229 0.0125 C -0.03594 0.01435 -0.03923 0.01736 -0.04271 0.01944 C -0.04479 0.0206 -0.04896 0.02222 -0.04896 0.02222 C -0.05121 0.02523 -0.06059 0.03518 -0.0625 0.04027 C -0.0651 0.04722 -0.06319 0.04513 -0.06771 0.04722 C -0.06927 0.05509 -0.07274 0.06157 -0.07396 0.06944 C -0.07569 0.08148 -0.07916 0.09328 -0.08333 0.10416 C -0.08559 0.11018 -0.08628 0.11574 -0.09062 0.11944 C -0.09184 0.12453 -0.0993 0.13449 -0.10312 0.13611 C -0.10573 0.14143 -0.10989 0.14652 -0.11458 0.14861 C -0.12639 0.16041 -0.13993 0.16481 -0.15416 0.16944 C -0.15781 0.17268 -0.16041 0.17338 -0.16458 0.175 C -0.16666 0.17592 -0.16875 0.17685 -0.17083 0.17777 C -0.17187 0.17824 -0.17396 0.17916 -0.17396 0.17916 C -0.17882 0.18865 -0.17726 0.18425 -0.17916 0.19166 C -0.17986 0.20092 -0.17916 0.20532 -0.17916 0.21388 " pathEditMode="relative" ptsTypes="ffffffffffffffffA">
                                      <p:cBhvr>
                                        <p:cTn id="34" dur="2000" fill="hold"/>
                                        <p:tgtEl>
                                          <p:spTgt spid="134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C -0.00313 0.00648 -0.00521 0.0125 -0.00938 0.01806 C -0.01094 0.02431 -0.01389 0.02685 -0.01667 0.03195 C -0.01962 0.0375 -0.02118 0.04468 -0.02396 0.05 C -0.02483 0.05162 -0.02622 0.05255 -0.02709 0.05417 C -0.02969 0.05857 -0.03073 0.06343 -0.03334 0.06806 C -0.03473 0.075 -0.03716 0.08125 -0.03959 0.0875 C -0.04132 0.09236 -0.0415 0.09676 -0.04375 0.10139 C -0.04532 0.10949 -0.04618 0.11621 -0.04896 0.12361 C -0.0507 0.13704 -0.054 0.15232 -0.05729 0.16528 C -0.05955 0.19167 -0.06025 0.21829 -0.06354 0.24445 C -0.06302 0.25857 -0.06441 0.28727 -0.05313 0.29722 C -0.05191 0.30232 -0.05313 0.30209 -0.05 0.3 " pathEditMode="relative" ptsTypes="ffffffffffffA">
                                      <p:cBhvr>
                                        <p:cTn id="36" dur="2000" fill="hold"/>
                                        <p:tgtEl>
                                          <p:spTgt spid="134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5.55556E-6 C -0.00139 0.0176 3.33333E-6 0.02639 0.00937 0.03889 C 0.01076 0.04422 0.01475 0.05163 0.01771 0.05556 C 0.01927 0.06366 0.02396 0.06551 0.02604 0.07362 C 0.02743 0.0794 0.02639 0.07663 0.02916 0.08195 C 0.03333 0.1044 0.02916 0.12223 0.01875 0.13889 C 0.01666 0.14214 0.01475 0.14769 0.01354 0.15139 C 0.01267 0.15417 0.01215 0.15695 0.01146 0.15973 C 0.01111 0.16112 0.01041 0.16389 0.01041 0.16389 C 0.01146 0.18288 0.01267 0.19607 0.025 0.20695 C 0.0283 0.21343 0.0368 0.22246 0.04271 0.22501 C 0.04774 0.23172 0.05503 0.23403 0.05937 0.24167 C 0.06423 0.24977 0.06649 0.2595 0.07187 0.26667 C 0.07413 0.27547 0.07586 0.28403 0.07708 0.29306 C 0.07604 0.30325 0.07604 0.29954 0.07604 0.30417 " pathEditMode="relative" ptsTypes="ffffffffffffffA">
                                      <p:cBhvr>
                                        <p:cTn id="38" dur="2000" fill="hold"/>
                                        <p:tgtEl>
                                          <p:spTgt spid="134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C 0.00417 0.00371 0.00868 0.00672 0.01354 0.00834 C 0.02101 0.01505 0.01736 0.0132 0.02396 0.01528 C 0.03003 0.02338 0.03941 0.03195 0.04792 0.03473 C 0.0533 0.04005 0.06111 0.04375 0.06771 0.04584 C 0.06875 0.04676 0.06979 0.04792 0.07083 0.04861 C 0.07187 0.04931 0.07292 0.04931 0.07396 0.05 C 0.07864 0.05348 0.0816 0.05764 0.08646 0.05973 C 0.08941 0.06366 0.09132 0.0676 0.09479 0.07084 C 0.09757 0.07639 0.10364 0.08519 0.10521 0.09167 C 0.1059 0.09445 0.10607 0.09746 0.10729 0.1 C 0.10798 0.10139 0.10885 0.10255 0.10937 0.10417 C 0.11146 0.11042 0.1118 0.11528 0.11458 0.12084 C 0.11753 0.13635 0.12621 0.15116 0.13333 0.16389 C 0.13472 0.16945 0.13646 0.17223 0.13958 0.17639 C 0.14132 0.18334 0.14479 0.18843 0.14792 0.19445 C 0.15243 0.20301 0.1559 0.21204 0.16146 0.21945 C 0.16302 0.22547 0.16493 0.22848 0.16771 0.23334 C 0.17135 0.23982 0.17222 0.24445 0.17708 0.24861 C 0.18021 0.25486 0.18385 0.25973 0.18854 0.26389 C 0.19114 0.26898 0.19826 0.275 0.20312 0.27639 C 0.20555 0.27709 0.21042 0.27778 0.21042 0.27778 " pathEditMode="relative" ptsTypes="fffffffffffffffffffffA">
                                      <p:cBhvr>
                                        <p:cTn id="40" dur="2000" fill="hold"/>
                                        <p:tgtEl>
                                          <p:spTgt spid="134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239" grpId="0" animBg="1"/>
      <p:bldP spid="134240" grpId="0" animBg="1"/>
      <p:bldP spid="134241" grpId="0" animBg="1"/>
      <p:bldP spid="134242" grpId="0" animBg="1"/>
      <p:bldP spid="134243" grpId="0" animBg="1"/>
      <p:bldP spid="134244" grpId="0" animBg="1"/>
      <p:bldP spid="134245" grpId="0" animBg="1"/>
      <p:bldP spid="134246" grpId="0" animBg="1"/>
      <p:bldP spid="134247" grpId="0" animBg="1"/>
      <p:bldP spid="134248" grpId="0" animBg="1"/>
      <p:bldP spid="134249" grpId="0" animBg="1"/>
      <p:bldP spid="134250" grpId="0" animBg="1"/>
      <p:bldP spid="134251" grpId="0" animBg="1"/>
      <p:bldP spid="134252" grpId="0" animBg="1"/>
      <p:bldP spid="134253" grpId="0" animBg="1"/>
      <p:bldP spid="134254" grpId="0" animBg="1"/>
      <p:bldP spid="134255" grpId="0" animBg="1"/>
      <p:bldP spid="13425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3300"/>
                </a:solidFill>
              </a:rPr>
              <a:t>Attraction basin:</a:t>
            </a:r>
            <a:r>
              <a:rPr lang="en-US" smtClean="0"/>
              <a:t> the region for which all trajectories lead to the same mode</a:t>
            </a:r>
          </a:p>
          <a:p>
            <a:pPr eaLnBrk="1" hangingPunct="1"/>
            <a:r>
              <a:rPr lang="en-US" smtClean="0">
                <a:solidFill>
                  <a:srgbClr val="FF3300"/>
                </a:solidFill>
              </a:rPr>
              <a:t>Cluster:</a:t>
            </a:r>
            <a:r>
              <a:rPr lang="en-US" smtClean="0"/>
              <a:t> all data points in the attraction basin of a mode</a:t>
            </a:r>
          </a:p>
          <a:p>
            <a:pPr eaLnBrk="1" hangingPunct="1"/>
            <a:endParaRPr lang="en-US" smtClean="0"/>
          </a:p>
        </p:txBody>
      </p:sp>
      <p:grpSp>
        <p:nvGrpSpPr>
          <p:cNvPr id="41987" name="Group 3"/>
          <p:cNvGrpSpPr>
            <a:grpSpLocks/>
          </p:cNvGrpSpPr>
          <p:nvPr/>
        </p:nvGrpSpPr>
        <p:grpSpPr bwMode="auto">
          <a:xfrm>
            <a:off x="1981200" y="3343275"/>
            <a:ext cx="5257800" cy="3057525"/>
            <a:chOff x="1776" y="1965"/>
            <a:chExt cx="2064" cy="1200"/>
          </a:xfrm>
        </p:grpSpPr>
        <p:grpSp>
          <p:nvGrpSpPr>
            <p:cNvPr id="41990" name="Group 4"/>
            <p:cNvGrpSpPr>
              <a:grpSpLocks/>
            </p:cNvGrpSpPr>
            <p:nvPr/>
          </p:nvGrpSpPr>
          <p:grpSpPr bwMode="auto">
            <a:xfrm>
              <a:off x="1776" y="1965"/>
              <a:ext cx="1152" cy="1200"/>
              <a:chOff x="432" y="2256"/>
              <a:chExt cx="672" cy="672"/>
            </a:xfrm>
          </p:grpSpPr>
          <p:sp>
            <p:nvSpPr>
              <p:cNvPr id="42011" name="Rectangle 5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42012" name="Picture 6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1991" name="Group 7"/>
            <p:cNvGrpSpPr>
              <a:grpSpLocks/>
            </p:cNvGrpSpPr>
            <p:nvPr/>
          </p:nvGrpSpPr>
          <p:grpSpPr bwMode="auto">
            <a:xfrm>
              <a:off x="2688" y="1965"/>
              <a:ext cx="1152" cy="1200"/>
              <a:chOff x="432" y="2256"/>
              <a:chExt cx="672" cy="672"/>
            </a:xfrm>
          </p:grpSpPr>
          <p:sp>
            <p:nvSpPr>
              <p:cNvPr id="42009" name="Rectangle 8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42010" name="Picture 9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1992" name="Freeform 10"/>
            <p:cNvSpPr>
              <a:spLocks/>
            </p:cNvSpPr>
            <p:nvPr/>
          </p:nvSpPr>
          <p:spPr bwMode="auto">
            <a:xfrm>
              <a:off x="1796" y="2043"/>
              <a:ext cx="1036" cy="1091"/>
            </a:xfrm>
            <a:custGeom>
              <a:avLst/>
              <a:gdLst>
                <a:gd name="T0" fmla="*/ 564 w 1036"/>
                <a:gd name="T1" fmla="*/ 66 h 1091"/>
                <a:gd name="T2" fmla="*/ 220 w 1036"/>
                <a:gd name="T3" fmla="*/ 2 h 1091"/>
                <a:gd name="T4" fmla="*/ 60 w 1036"/>
                <a:gd name="T5" fmla="*/ 34 h 1091"/>
                <a:gd name="T6" fmla="*/ 60 w 1036"/>
                <a:gd name="T7" fmla="*/ 354 h 1091"/>
                <a:gd name="T8" fmla="*/ 36 w 1036"/>
                <a:gd name="T9" fmla="*/ 626 h 1091"/>
                <a:gd name="T10" fmla="*/ 52 w 1036"/>
                <a:gd name="T11" fmla="*/ 858 h 1091"/>
                <a:gd name="T12" fmla="*/ 76 w 1036"/>
                <a:gd name="T13" fmla="*/ 970 h 1091"/>
                <a:gd name="T14" fmla="*/ 140 w 1036"/>
                <a:gd name="T15" fmla="*/ 1042 h 1091"/>
                <a:gd name="T16" fmla="*/ 228 w 1036"/>
                <a:gd name="T17" fmla="*/ 1082 h 1091"/>
                <a:gd name="T18" fmla="*/ 348 w 1036"/>
                <a:gd name="T19" fmla="*/ 1074 h 1091"/>
                <a:gd name="T20" fmla="*/ 396 w 1036"/>
                <a:gd name="T21" fmla="*/ 1058 h 1091"/>
                <a:gd name="T22" fmla="*/ 420 w 1036"/>
                <a:gd name="T23" fmla="*/ 1050 h 1091"/>
                <a:gd name="T24" fmla="*/ 516 w 1036"/>
                <a:gd name="T25" fmla="*/ 994 h 1091"/>
                <a:gd name="T26" fmla="*/ 692 w 1036"/>
                <a:gd name="T27" fmla="*/ 1034 h 1091"/>
                <a:gd name="T28" fmla="*/ 860 w 1036"/>
                <a:gd name="T29" fmla="*/ 1090 h 1091"/>
                <a:gd name="T30" fmla="*/ 972 w 1036"/>
                <a:gd name="T31" fmla="*/ 1082 h 1091"/>
                <a:gd name="T32" fmla="*/ 1036 w 1036"/>
                <a:gd name="T33" fmla="*/ 954 h 1091"/>
                <a:gd name="T34" fmla="*/ 1028 w 1036"/>
                <a:gd name="T35" fmla="*/ 858 h 1091"/>
                <a:gd name="T36" fmla="*/ 1012 w 1036"/>
                <a:gd name="T37" fmla="*/ 714 h 1091"/>
                <a:gd name="T38" fmla="*/ 884 w 1036"/>
                <a:gd name="T39" fmla="*/ 114 h 1091"/>
                <a:gd name="T40" fmla="*/ 700 w 1036"/>
                <a:gd name="T41" fmla="*/ 42 h 1091"/>
                <a:gd name="T42" fmla="*/ 564 w 1036"/>
                <a:gd name="T43" fmla="*/ 66 h 10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36"/>
                <a:gd name="T67" fmla="*/ 0 h 1091"/>
                <a:gd name="T68" fmla="*/ 1036 w 1036"/>
                <a:gd name="T69" fmla="*/ 1091 h 109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36" h="1091">
                  <a:moveTo>
                    <a:pt x="564" y="66"/>
                  </a:moveTo>
                  <a:cubicBezTo>
                    <a:pt x="470" y="4"/>
                    <a:pt x="330" y="18"/>
                    <a:pt x="220" y="2"/>
                  </a:cubicBezTo>
                  <a:cubicBezTo>
                    <a:pt x="155" y="7"/>
                    <a:pt x="111" y="0"/>
                    <a:pt x="60" y="34"/>
                  </a:cubicBezTo>
                  <a:cubicBezTo>
                    <a:pt x="0" y="124"/>
                    <a:pt x="40" y="253"/>
                    <a:pt x="60" y="354"/>
                  </a:cubicBezTo>
                  <a:cubicBezTo>
                    <a:pt x="55" y="446"/>
                    <a:pt x="47" y="535"/>
                    <a:pt x="36" y="626"/>
                  </a:cubicBezTo>
                  <a:cubicBezTo>
                    <a:pt x="44" y="783"/>
                    <a:pt x="39" y="745"/>
                    <a:pt x="52" y="858"/>
                  </a:cubicBezTo>
                  <a:cubicBezTo>
                    <a:pt x="55" y="885"/>
                    <a:pt x="59" y="944"/>
                    <a:pt x="76" y="970"/>
                  </a:cubicBezTo>
                  <a:cubicBezTo>
                    <a:pt x="105" y="1013"/>
                    <a:pt x="85" y="987"/>
                    <a:pt x="140" y="1042"/>
                  </a:cubicBezTo>
                  <a:cubicBezTo>
                    <a:pt x="157" y="1059"/>
                    <a:pt x="206" y="1071"/>
                    <a:pt x="228" y="1082"/>
                  </a:cubicBezTo>
                  <a:cubicBezTo>
                    <a:pt x="268" y="1079"/>
                    <a:pt x="308" y="1080"/>
                    <a:pt x="348" y="1074"/>
                  </a:cubicBezTo>
                  <a:cubicBezTo>
                    <a:pt x="365" y="1072"/>
                    <a:pt x="380" y="1063"/>
                    <a:pt x="396" y="1058"/>
                  </a:cubicBezTo>
                  <a:cubicBezTo>
                    <a:pt x="404" y="1055"/>
                    <a:pt x="420" y="1050"/>
                    <a:pt x="420" y="1050"/>
                  </a:cubicBezTo>
                  <a:cubicBezTo>
                    <a:pt x="446" y="1024"/>
                    <a:pt x="480" y="1006"/>
                    <a:pt x="516" y="994"/>
                  </a:cubicBezTo>
                  <a:cubicBezTo>
                    <a:pt x="575" y="1001"/>
                    <a:pt x="638" y="1007"/>
                    <a:pt x="692" y="1034"/>
                  </a:cubicBezTo>
                  <a:cubicBezTo>
                    <a:pt x="751" y="1063"/>
                    <a:pt x="795" y="1079"/>
                    <a:pt x="860" y="1090"/>
                  </a:cubicBezTo>
                  <a:cubicBezTo>
                    <a:pt x="897" y="1087"/>
                    <a:pt x="936" y="1091"/>
                    <a:pt x="972" y="1082"/>
                  </a:cubicBezTo>
                  <a:cubicBezTo>
                    <a:pt x="1008" y="1074"/>
                    <a:pt x="1028" y="986"/>
                    <a:pt x="1036" y="954"/>
                  </a:cubicBezTo>
                  <a:cubicBezTo>
                    <a:pt x="1033" y="922"/>
                    <a:pt x="1031" y="890"/>
                    <a:pt x="1028" y="858"/>
                  </a:cubicBezTo>
                  <a:cubicBezTo>
                    <a:pt x="1023" y="810"/>
                    <a:pt x="1012" y="714"/>
                    <a:pt x="1012" y="714"/>
                  </a:cubicBezTo>
                  <a:cubicBezTo>
                    <a:pt x="1003" y="515"/>
                    <a:pt x="999" y="286"/>
                    <a:pt x="884" y="114"/>
                  </a:cubicBezTo>
                  <a:cubicBezTo>
                    <a:pt x="851" y="65"/>
                    <a:pt x="750" y="49"/>
                    <a:pt x="700" y="42"/>
                  </a:cubicBezTo>
                  <a:cubicBezTo>
                    <a:pt x="640" y="47"/>
                    <a:pt x="611" y="43"/>
                    <a:pt x="564" y="66"/>
                  </a:cubicBezTo>
                  <a:close/>
                </a:path>
              </a:pathLst>
            </a:custGeom>
            <a:noFill/>
            <a:ln w="2857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3" name="Freeform 11"/>
            <p:cNvSpPr>
              <a:spLocks/>
            </p:cNvSpPr>
            <p:nvPr/>
          </p:nvSpPr>
          <p:spPr bwMode="auto">
            <a:xfrm>
              <a:off x="2752" y="2060"/>
              <a:ext cx="1040" cy="1065"/>
            </a:xfrm>
            <a:custGeom>
              <a:avLst/>
              <a:gdLst>
                <a:gd name="T0" fmla="*/ 80 w 1040"/>
                <a:gd name="T1" fmla="*/ 33 h 1065"/>
                <a:gd name="T2" fmla="*/ 56 w 1040"/>
                <a:gd name="T3" fmla="*/ 41 h 1065"/>
                <a:gd name="T4" fmla="*/ 40 w 1040"/>
                <a:gd name="T5" fmla="*/ 89 h 1065"/>
                <a:gd name="T6" fmla="*/ 24 w 1040"/>
                <a:gd name="T7" fmla="*/ 113 h 1065"/>
                <a:gd name="T8" fmla="*/ 0 w 1040"/>
                <a:gd name="T9" fmla="*/ 201 h 1065"/>
                <a:gd name="T10" fmla="*/ 32 w 1040"/>
                <a:gd name="T11" fmla="*/ 305 h 1065"/>
                <a:gd name="T12" fmla="*/ 64 w 1040"/>
                <a:gd name="T13" fmla="*/ 617 h 1065"/>
                <a:gd name="T14" fmla="*/ 64 w 1040"/>
                <a:gd name="T15" fmla="*/ 865 h 1065"/>
                <a:gd name="T16" fmla="*/ 80 w 1040"/>
                <a:gd name="T17" fmla="*/ 913 h 1065"/>
                <a:gd name="T18" fmla="*/ 88 w 1040"/>
                <a:gd name="T19" fmla="*/ 937 h 1065"/>
                <a:gd name="T20" fmla="*/ 88 w 1040"/>
                <a:gd name="T21" fmla="*/ 1049 h 1065"/>
                <a:gd name="T22" fmla="*/ 136 w 1040"/>
                <a:gd name="T23" fmla="*/ 1065 h 1065"/>
                <a:gd name="T24" fmla="*/ 216 w 1040"/>
                <a:gd name="T25" fmla="*/ 1041 h 1065"/>
                <a:gd name="T26" fmla="*/ 240 w 1040"/>
                <a:gd name="T27" fmla="*/ 1033 h 1065"/>
                <a:gd name="T28" fmla="*/ 448 w 1040"/>
                <a:gd name="T29" fmla="*/ 1033 h 1065"/>
                <a:gd name="T30" fmla="*/ 512 w 1040"/>
                <a:gd name="T31" fmla="*/ 977 h 1065"/>
                <a:gd name="T32" fmla="*/ 608 w 1040"/>
                <a:gd name="T33" fmla="*/ 985 h 1065"/>
                <a:gd name="T34" fmla="*/ 784 w 1040"/>
                <a:gd name="T35" fmla="*/ 1033 h 1065"/>
                <a:gd name="T36" fmla="*/ 904 w 1040"/>
                <a:gd name="T37" fmla="*/ 1025 h 1065"/>
                <a:gd name="T38" fmla="*/ 944 w 1040"/>
                <a:gd name="T39" fmla="*/ 985 h 1065"/>
                <a:gd name="T40" fmla="*/ 1008 w 1040"/>
                <a:gd name="T41" fmla="*/ 833 h 1065"/>
                <a:gd name="T42" fmla="*/ 1040 w 1040"/>
                <a:gd name="T43" fmla="*/ 585 h 1065"/>
                <a:gd name="T44" fmla="*/ 1024 w 1040"/>
                <a:gd name="T45" fmla="*/ 473 h 1065"/>
                <a:gd name="T46" fmla="*/ 1008 w 1040"/>
                <a:gd name="T47" fmla="*/ 441 h 1065"/>
                <a:gd name="T48" fmla="*/ 992 w 1040"/>
                <a:gd name="T49" fmla="*/ 393 h 1065"/>
                <a:gd name="T50" fmla="*/ 904 w 1040"/>
                <a:gd name="T51" fmla="*/ 161 h 1065"/>
                <a:gd name="T52" fmla="*/ 880 w 1040"/>
                <a:gd name="T53" fmla="*/ 137 h 1065"/>
                <a:gd name="T54" fmla="*/ 832 w 1040"/>
                <a:gd name="T55" fmla="*/ 105 h 1065"/>
                <a:gd name="T56" fmla="*/ 736 w 1040"/>
                <a:gd name="T57" fmla="*/ 57 h 1065"/>
                <a:gd name="T58" fmla="*/ 488 w 1040"/>
                <a:gd name="T59" fmla="*/ 65 h 1065"/>
                <a:gd name="T60" fmla="*/ 328 w 1040"/>
                <a:gd name="T61" fmla="*/ 25 h 1065"/>
                <a:gd name="T62" fmla="*/ 160 w 1040"/>
                <a:gd name="T63" fmla="*/ 1 h 1065"/>
                <a:gd name="T64" fmla="*/ 72 w 1040"/>
                <a:gd name="T65" fmla="*/ 9 h 1065"/>
                <a:gd name="T66" fmla="*/ 64 w 1040"/>
                <a:gd name="T67" fmla="*/ 33 h 1065"/>
                <a:gd name="T68" fmla="*/ 80 w 1040"/>
                <a:gd name="T69" fmla="*/ 33 h 106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40"/>
                <a:gd name="T106" fmla="*/ 0 h 1065"/>
                <a:gd name="T107" fmla="*/ 1040 w 1040"/>
                <a:gd name="T108" fmla="*/ 1065 h 106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40" h="1065">
                  <a:moveTo>
                    <a:pt x="80" y="33"/>
                  </a:moveTo>
                  <a:cubicBezTo>
                    <a:pt x="72" y="36"/>
                    <a:pt x="61" y="34"/>
                    <a:pt x="56" y="41"/>
                  </a:cubicBezTo>
                  <a:cubicBezTo>
                    <a:pt x="46" y="55"/>
                    <a:pt x="45" y="73"/>
                    <a:pt x="40" y="89"/>
                  </a:cubicBezTo>
                  <a:cubicBezTo>
                    <a:pt x="37" y="98"/>
                    <a:pt x="28" y="104"/>
                    <a:pt x="24" y="113"/>
                  </a:cubicBezTo>
                  <a:cubicBezTo>
                    <a:pt x="9" y="146"/>
                    <a:pt x="7" y="167"/>
                    <a:pt x="0" y="201"/>
                  </a:cubicBezTo>
                  <a:cubicBezTo>
                    <a:pt x="7" y="247"/>
                    <a:pt x="7" y="268"/>
                    <a:pt x="32" y="305"/>
                  </a:cubicBezTo>
                  <a:cubicBezTo>
                    <a:pt x="56" y="402"/>
                    <a:pt x="54" y="516"/>
                    <a:pt x="64" y="617"/>
                  </a:cubicBezTo>
                  <a:cubicBezTo>
                    <a:pt x="59" y="713"/>
                    <a:pt x="49" y="774"/>
                    <a:pt x="64" y="865"/>
                  </a:cubicBezTo>
                  <a:cubicBezTo>
                    <a:pt x="67" y="882"/>
                    <a:pt x="75" y="897"/>
                    <a:pt x="80" y="913"/>
                  </a:cubicBezTo>
                  <a:cubicBezTo>
                    <a:pt x="83" y="921"/>
                    <a:pt x="88" y="937"/>
                    <a:pt x="88" y="937"/>
                  </a:cubicBezTo>
                  <a:cubicBezTo>
                    <a:pt x="86" y="952"/>
                    <a:pt x="70" y="1029"/>
                    <a:pt x="88" y="1049"/>
                  </a:cubicBezTo>
                  <a:cubicBezTo>
                    <a:pt x="99" y="1062"/>
                    <a:pt x="136" y="1065"/>
                    <a:pt x="136" y="1065"/>
                  </a:cubicBezTo>
                  <a:cubicBezTo>
                    <a:pt x="184" y="1053"/>
                    <a:pt x="158" y="1060"/>
                    <a:pt x="216" y="1041"/>
                  </a:cubicBezTo>
                  <a:cubicBezTo>
                    <a:pt x="224" y="1038"/>
                    <a:pt x="240" y="1033"/>
                    <a:pt x="240" y="1033"/>
                  </a:cubicBezTo>
                  <a:cubicBezTo>
                    <a:pt x="313" y="1040"/>
                    <a:pt x="373" y="1050"/>
                    <a:pt x="448" y="1033"/>
                  </a:cubicBezTo>
                  <a:cubicBezTo>
                    <a:pt x="471" y="1028"/>
                    <a:pt x="478" y="988"/>
                    <a:pt x="512" y="977"/>
                  </a:cubicBezTo>
                  <a:cubicBezTo>
                    <a:pt x="544" y="980"/>
                    <a:pt x="576" y="980"/>
                    <a:pt x="608" y="985"/>
                  </a:cubicBezTo>
                  <a:cubicBezTo>
                    <a:pt x="668" y="994"/>
                    <a:pt x="724" y="1021"/>
                    <a:pt x="784" y="1033"/>
                  </a:cubicBezTo>
                  <a:cubicBezTo>
                    <a:pt x="824" y="1030"/>
                    <a:pt x="864" y="1032"/>
                    <a:pt x="904" y="1025"/>
                  </a:cubicBezTo>
                  <a:cubicBezTo>
                    <a:pt x="921" y="1022"/>
                    <a:pt x="938" y="998"/>
                    <a:pt x="944" y="985"/>
                  </a:cubicBezTo>
                  <a:cubicBezTo>
                    <a:pt x="966" y="934"/>
                    <a:pt x="983" y="883"/>
                    <a:pt x="1008" y="833"/>
                  </a:cubicBezTo>
                  <a:cubicBezTo>
                    <a:pt x="1022" y="750"/>
                    <a:pt x="1032" y="669"/>
                    <a:pt x="1040" y="585"/>
                  </a:cubicBezTo>
                  <a:cubicBezTo>
                    <a:pt x="1036" y="540"/>
                    <a:pt x="1040" y="510"/>
                    <a:pt x="1024" y="473"/>
                  </a:cubicBezTo>
                  <a:cubicBezTo>
                    <a:pt x="1019" y="462"/>
                    <a:pt x="1012" y="452"/>
                    <a:pt x="1008" y="441"/>
                  </a:cubicBezTo>
                  <a:cubicBezTo>
                    <a:pt x="1002" y="425"/>
                    <a:pt x="992" y="393"/>
                    <a:pt x="992" y="393"/>
                  </a:cubicBezTo>
                  <a:cubicBezTo>
                    <a:pt x="1001" y="296"/>
                    <a:pt x="1012" y="197"/>
                    <a:pt x="904" y="161"/>
                  </a:cubicBezTo>
                  <a:cubicBezTo>
                    <a:pt x="896" y="153"/>
                    <a:pt x="889" y="144"/>
                    <a:pt x="880" y="137"/>
                  </a:cubicBezTo>
                  <a:cubicBezTo>
                    <a:pt x="865" y="125"/>
                    <a:pt x="832" y="105"/>
                    <a:pt x="832" y="105"/>
                  </a:cubicBezTo>
                  <a:cubicBezTo>
                    <a:pt x="806" y="66"/>
                    <a:pt x="778" y="71"/>
                    <a:pt x="736" y="57"/>
                  </a:cubicBezTo>
                  <a:cubicBezTo>
                    <a:pt x="630" y="78"/>
                    <a:pt x="654" y="72"/>
                    <a:pt x="488" y="65"/>
                  </a:cubicBezTo>
                  <a:cubicBezTo>
                    <a:pt x="412" y="57"/>
                    <a:pt x="391" y="46"/>
                    <a:pt x="328" y="25"/>
                  </a:cubicBezTo>
                  <a:cubicBezTo>
                    <a:pt x="277" y="8"/>
                    <a:pt x="213" y="6"/>
                    <a:pt x="160" y="1"/>
                  </a:cubicBezTo>
                  <a:cubicBezTo>
                    <a:pt x="131" y="4"/>
                    <a:pt x="100" y="0"/>
                    <a:pt x="72" y="9"/>
                  </a:cubicBezTo>
                  <a:cubicBezTo>
                    <a:pt x="64" y="12"/>
                    <a:pt x="61" y="25"/>
                    <a:pt x="64" y="33"/>
                  </a:cubicBezTo>
                  <a:cubicBezTo>
                    <a:pt x="66" y="38"/>
                    <a:pt x="75" y="33"/>
                    <a:pt x="80" y="33"/>
                  </a:cubicBezTo>
                  <a:close/>
                </a:path>
              </a:pathLst>
            </a:custGeom>
            <a:noFill/>
            <a:ln w="28575">
              <a:solidFill>
                <a:srgbClr val="33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4" name="Freeform 12"/>
            <p:cNvSpPr>
              <a:spLocks/>
            </p:cNvSpPr>
            <p:nvPr/>
          </p:nvSpPr>
          <p:spPr bwMode="auto">
            <a:xfrm>
              <a:off x="2000" y="2605"/>
              <a:ext cx="264" cy="416"/>
            </a:xfrm>
            <a:custGeom>
              <a:avLst/>
              <a:gdLst>
                <a:gd name="T0" fmla="*/ 0 w 264"/>
                <a:gd name="T1" fmla="*/ 416 h 416"/>
                <a:gd name="T2" fmla="*/ 120 w 264"/>
                <a:gd name="T3" fmla="*/ 336 h 416"/>
                <a:gd name="T4" fmla="*/ 152 w 264"/>
                <a:gd name="T5" fmla="*/ 232 h 416"/>
                <a:gd name="T6" fmla="*/ 232 w 264"/>
                <a:gd name="T7" fmla="*/ 40 h 416"/>
                <a:gd name="T8" fmla="*/ 264 w 264"/>
                <a:gd name="T9" fmla="*/ 0 h 4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416"/>
                <a:gd name="T17" fmla="*/ 264 w 264"/>
                <a:gd name="T18" fmla="*/ 416 h 4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416">
                  <a:moveTo>
                    <a:pt x="0" y="416"/>
                  </a:moveTo>
                  <a:cubicBezTo>
                    <a:pt x="46" y="401"/>
                    <a:pt x="86" y="370"/>
                    <a:pt x="120" y="336"/>
                  </a:cubicBezTo>
                  <a:cubicBezTo>
                    <a:pt x="134" y="294"/>
                    <a:pt x="147" y="282"/>
                    <a:pt x="152" y="232"/>
                  </a:cubicBezTo>
                  <a:cubicBezTo>
                    <a:pt x="159" y="157"/>
                    <a:pt x="146" y="69"/>
                    <a:pt x="232" y="40"/>
                  </a:cubicBezTo>
                  <a:cubicBezTo>
                    <a:pt x="260" y="12"/>
                    <a:pt x="251" y="26"/>
                    <a:pt x="264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5" name="Freeform 13"/>
            <p:cNvSpPr>
              <a:spLocks/>
            </p:cNvSpPr>
            <p:nvPr/>
          </p:nvSpPr>
          <p:spPr bwMode="auto">
            <a:xfrm>
              <a:off x="1920" y="2581"/>
              <a:ext cx="336" cy="96"/>
            </a:xfrm>
            <a:custGeom>
              <a:avLst/>
              <a:gdLst>
                <a:gd name="T0" fmla="*/ 0 w 336"/>
                <a:gd name="T1" fmla="*/ 96 h 96"/>
                <a:gd name="T2" fmla="*/ 144 w 336"/>
                <a:gd name="T3" fmla="*/ 72 h 96"/>
                <a:gd name="T4" fmla="*/ 312 w 336"/>
                <a:gd name="T5" fmla="*/ 24 h 96"/>
                <a:gd name="T6" fmla="*/ 336 w 33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96"/>
                <a:gd name="T14" fmla="*/ 336 w 33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96">
                  <a:moveTo>
                    <a:pt x="0" y="96"/>
                  </a:moveTo>
                  <a:cubicBezTo>
                    <a:pt x="48" y="84"/>
                    <a:pt x="97" y="85"/>
                    <a:pt x="144" y="72"/>
                  </a:cubicBezTo>
                  <a:cubicBezTo>
                    <a:pt x="201" y="56"/>
                    <a:pt x="253" y="36"/>
                    <a:pt x="312" y="24"/>
                  </a:cubicBezTo>
                  <a:cubicBezTo>
                    <a:pt x="320" y="16"/>
                    <a:pt x="336" y="0"/>
                    <a:pt x="336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6" name="Freeform 14"/>
            <p:cNvSpPr>
              <a:spLocks/>
            </p:cNvSpPr>
            <p:nvPr/>
          </p:nvSpPr>
          <p:spPr bwMode="auto">
            <a:xfrm>
              <a:off x="1912" y="2177"/>
              <a:ext cx="344" cy="388"/>
            </a:xfrm>
            <a:custGeom>
              <a:avLst/>
              <a:gdLst>
                <a:gd name="T0" fmla="*/ 32 w 344"/>
                <a:gd name="T1" fmla="*/ 44 h 388"/>
                <a:gd name="T2" fmla="*/ 16 w 344"/>
                <a:gd name="T3" fmla="*/ 100 h 388"/>
                <a:gd name="T4" fmla="*/ 0 w 344"/>
                <a:gd name="T5" fmla="*/ 148 h 388"/>
                <a:gd name="T6" fmla="*/ 8 w 344"/>
                <a:gd name="T7" fmla="*/ 244 h 388"/>
                <a:gd name="T8" fmla="*/ 232 w 344"/>
                <a:gd name="T9" fmla="*/ 308 h 388"/>
                <a:gd name="T10" fmla="*/ 344 w 344"/>
                <a:gd name="T11" fmla="*/ 388 h 3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4"/>
                <a:gd name="T19" fmla="*/ 0 h 388"/>
                <a:gd name="T20" fmla="*/ 344 w 344"/>
                <a:gd name="T21" fmla="*/ 388 h 3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4" h="388">
                  <a:moveTo>
                    <a:pt x="32" y="44"/>
                  </a:moveTo>
                  <a:cubicBezTo>
                    <a:pt x="5" y="125"/>
                    <a:pt x="46" y="0"/>
                    <a:pt x="16" y="100"/>
                  </a:cubicBezTo>
                  <a:cubicBezTo>
                    <a:pt x="11" y="116"/>
                    <a:pt x="0" y="148"/>
                    <a:pt x="0" y="148"/>
                  </a:cubicBezTo>
                  <a:cubicBezTo>
                    <a:pt x="3" y="180"/>
                    <a:pt x="2" y="213"/>
                    <a:pt x="8" y="244"/>
                  </a:cubicBezTo>
                  <a:cubicBezTo>
                    <a:pt x="25" y="331"/>
                    <a:pt x="203" y="307"/>
                    <a:pt x="232" y="308"/>
                  </a:cubicBezTo>
                  <a:cubicBezTo>
                    <a:pt x="280" y="324"/>
                    <a:pt x="310" y="354"/>
                    <a:pt x="344" y="3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7" name="Freeform 15"/>
            <p:cNvSpPr>
              <a:spLocks/>
            </p:cNvSpPr>
            <p:nvPr/>
          </p:nvSpPr>
          <p:spPr bwMode="auto">
            <a:xfrm>
              <a:off x="2146" y="2181"/>
              <a:ext cx="158" cy="376"/>
            </a:xfrm>
            <a:custGeom>
              <a:avLst/>
              <a:gdLst>
                <a:gd name="T0" fmla="*/ 22 w 158"/>
                <a:gd name="T1" fmla="*/ 0 h 376"/>
                <a:gd name="T2" fmla="*/ 30 w 158"/>
                <a:gd name="T3" fmla="*/ 168 h 376"/>
                <a:gd name="T4" fmla="*/ 102 w 158"/>
                <a:gd name="T5" fmla="*/ 224 h 376"/>
                <a:gd name="T6" fmla="*/ 126 w 158"/>
                <a:gd name="T7" fmla="*/ 240 h 376"/>
                <a:gd name="T8" fmla="*/ 142 w 158"/>
                <a:gd name="T9" fmla="*/ 264 h 376"/>
                <a:gd name="T10" fmla="*/ 158 w 158"/>
                <a:gd name="T11" fmla="*/ 312 h 376"/>
                <a:gd name="T12" fmla="*/ 150 w 158"/>
                <a:gd name="T13" fmla="*/ 376 h 3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8"/>
                <a:gd name="T22" fmla="*/ 0 h 376"/>
                <a:gd name="T23" fmla="*/ 158 w 158"/>
                <a:gd name="T24" fmla="*/ 376 h 3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8" h="376">
                  <a:moveTo>
                    <a:pt x="22" y="0"/>
                  </a:moveTo>
                  <a:cubicBezTo>
                    <a:pt x="16" y="49"/>
                    <a:pt x="0" y="123"/>
                    <a:pt x="30" y="168"/>
                  </a:cubicBezTo>
                  <a:cubicBezTo>
                    <a:pt x="45" y="191"/>
                    <a:pt x="83" y="211"/>
                    <a:pt x="102" y="224"/>
                  </a:cubicBezTo>
                  <a:cubicBezTo>
                    <a:pt x="110" y="229"/>
                    <a:pt x="126" y="240"/>
                    <a:pt x="126" y="240"/>
                  </a:cubicBezTo>
                  <a:cubicBezTo>
                    <a:pt x="131" y="248"/>
                    <a:pt x="138" y="255"/>
                    <a:pt x="142" y="264"/>
                  </a:cubicBezTo>
                  <a:cubicBezTo>
                    <a:pt x="149" y="279"/>
                    <a:pt x="158" y="312"/>
                    <a:pt x="158" y="312"/>
                  </a:cubicBezTo>
                  <a:cubicBezTo>
                    <a:pt x="155" y="333"/>
                    <a:pt x="150" y="376"/>
                    <a:pt x="150" y="3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8" name="Freeform 16"/>
            <p:cNvSpPr>
              <a:spLocks/>
            </p:cNvSpPr>
            <p:nvPr/>
          </p:nvSpPr>
          <p:spPr bwMode="auto">
            <a:xfrm>
              <a:off x="2336" y="2197"/>
              <a:ext cx="296" cy="352"/>
            </a:xfrm>
            <a:custGeom>
              <a:avLst/>
              <a:gdLst>
                <a:gd name="T0" fmla="*/ 296 w 296"/>
                <a:gd name="T1" fmla="*/ 0 h 352"/>
                <a:gd name="T2" fmla="*/ 200 w 296"/>
                <a:gd name="T3" fmla="*/ 56 h 352"/>
                <a:gd name="T4" fmla="*/ 8 w 296"/>
                <a:gd name="T5" fmla="*/ 104 h 352"/>
                <a:gd name="T6" fmla="*/ 32 w 296"/>
                <a:gd name="T7" fmla="*/ 200 h 352"/>
                <a:gd name="T8" fmla="*/ 40 w 296"/>
                <a:gd name="T9" fmla="*/ 224 h 352"/>
                <a:gd name="T10" fmla="*/ 0 w 296"/>
                <a:gd name="T11" fmla="*/ 352 h 3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6"/>
                <a:gd name="T19" fmla="*/ 0 h 352"/>
                <a:gd name="T20" fmla="*/ 296 w 296"/>
                <a:gd name="T21" fmla="*/ 352 h 35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6" h="352">
                  <a:moveTo>
                    <a:pt x="296" y="0"/>
                  </a:moveTo>
                  <a:cubicBezTo>
                    <a:pt x="237" y="59"/>
                    <a:pt x="270" y="44"/>
                    <a:pt x="200" y="56"/>
                  </a:cubicBezTo>
                  <a:cubicBezTo>
                    <a:pt x="121" y="50"/>
                    <a:pt x="38" y="15"/>
                    <a:pt x="8" y="104"/>
                  </a:cubicBezTo>
                  <a:cubicBezTo>
                    <a:pt x="19" y="169"/>
                    <a:pt x="11" y="137"/>
                    <a:pt x="32" y="200"/>
                  </a:cubicBezTo>
                  <a:cubicBezTo>
                    <a:pt x="35" y="208"/>
                    <a:pt x="40" y="224"/>
                    <a:pt x="40" y="224"/>
                  </a:cubicBezTo>
                  <a:cubicBezTo>
                    <a:pt x="32" y="323"/>
                    <a:pt x="49" y="303"/>
                    <a:pt x="0" y="35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9" name="Freeform 17"/>
            <p:cNvSpPr>
              <a:spLocks/>
            </p:cNvSpPr>
            <p:nvPr/>
          </p:nvSpPr>
          <p:spPr bwMode="auto">
            <a:xfrm>
              <a:off x="2328" y="2349"/>
              <a:ext cx="392" cy="242"/>
            </a:xfrm>
            <a:custGeom>
              <a:avLst/>
              <a:gdLst>
                <a:gd name="T0" fmla="*/ 392 w 392"/>
                <a:gd name="T1" fmla="*/ 0 h 242"/>
                <a:gd name="T2" fmla="*/ 272 w 392"/>
                <a:gd name="T3" fmla="*/ 24 h 242"/>
                <a:gd name="T4" fmla="*/ 208 w 392"/>
                <a:gd name="T5" fmla="*/ 88 h 242"/>
                <a:gd name="T6" fmla="*/ 104 w 392"/>
                <a:gd name="T7" fmla="*/ 240 h 242"/>
                <a:gd name="T8" fmla="*/ 0 w 392"/>
                <a:gd name="T9" fmla="*/ 24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2"/>
                <a:gd name="T16" fmla="*/ 0 h 242"/>
                <a:gd name="T17" fmla="*/ 392 w 392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2" h="242">
                  <a:moveTo>
                    <a:pt x="392" y="0"/>
                  </a:moveTo>
                  <a:cubicBezTo>
                    <a:pt x="353" y="13"/>
                    <a:pt x="313" y="18"/>
                    <a:pt x="272" y="24"/>
                  </a:cubicBezTo>
                  <a:cubicBezTo>
                    <a:pt x="247" y="41"/>
                    <a:pt x="221" y="59"/>
                    <a:pt x="208" y="88"/>
                  </a:cubicBezTo>
                  <a:cubicBezTo>
                    <a:pt x="188" y="134"/>
                    <a:pt x="171" y="236"/>
                    <a:pt x="104" y="240"/>
                  </a:cubicBezTo>
                  <a:cubicBezTo>
                    <a:pt x="69" y="242"/>
                    <a:pt x="35" y="240"/>
                    <a:pt x="0" y="24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0" name="Freeform 18"/>
            <p:cNvSpPr>
              <a:spLocks/>
            </p:cNvSpPr>
            <p:nvPr/>
          </p:nvSpPr>
          <p:spPr bwMode="auto">
            <a:xfrm>
              <a:off x="2328" y="2629"/>
              <a:ext cx="416" cy="248"/>
            </a:xfrm>
            <a:custGeom>
              <a:avLst/>
              <a:gdLst>
                <a:gd name="T0" fmla="*/ 416 w 416"/>
                <a:gd name="T1" fmla="*/ 248 h 248"/>
                <a:gd name="T2" fmla="*/ 376 w 416"/>
                <a:gd name="T3" fmla="*/ 136 h 248"/>
                <a:gd name="T4" fmla="*/ 336 w 416"/>
                <a:gd name="T5" fmla="*/ 40 h 248"/>
                <a:gd name="T6" fmla="*/ 312 w 416"/>
                <a:gd name="T7" fmla="*/ 16 h 248"/>
                <a:gd name="T8" fmla="*/ 264 w 416"/>
                <a:gd name="T9" fmla="*/ 0 h 248"/>
                <a:gd name="T10" fmla="*/ 184 w 416"/>
                <a:gd name="T11" fmla="*/ 16 h 248"/>
                <a:gd name="T12" fmla="*/ 136 w 416"/>
                <a:gd name="T13" fmla="*/ 32 h 248"/>
                <a:gd name="T14" fmla="*/ 112 w 416"/>
                <a:gd name="T15" fmla="*/ 40 h 248"/>
                <a:gd name="T16" fmla="*/ 0 w 416"/>
                <a:gd name="T17" fmla="*/ 0 h 2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6"/>
                <a:gd name="T28" fmla="*/ 0 h 248"/>
                <a:gd name="T29" fmla="*/ 416 w 416"/>
                <a:gd name="T30" fmla="*/ 248 h 2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6" h="248">
                  <a:moveTo>
                    <a:pt x="416" y="248"/>
                  </a:moveTo>
                  <a:cubicBezTo>
                    <a:pt x="407" y="205"/>
                    <a:pt x="393" y="174"/>
                    <a:pt x="376" y="136"/>
                  </a:cubicBezTo>
                  <a:cubicBezTo>
                    <a:pt x="361" y="102"/>
                    <a:pt x="360" y="69"/>
                    <a:pt x="336" y="40"/>
                  </a:cubicBezTo>
                  <a:cubicBezTo>
                    <a:pt x="329" y="31"/>
                    <a:pt x="322" y="21"/>
                    <a:pt x="312" y="16"/>
                  </a:cubicBezTo>
                  <a:cubicBezTo>
                    <a:pt x="297" y="8"/>
                    <a:pt x="264" y="0"/>
                    <a:pt x="264" y="0"/>
                  </a:cubicBezTo>
                  <a:cubicBezTo>
                    <a:pt x="232" y="5"/>
                    <a:pt x="214" y="7"/>
                    <a:pt x="184" y="16"/>
                  </a:cubicBezTo>
                  <a:cubicBezTo>
                    <a:pt x="168" y="21"/>
                    <a:pt x="152" y="27"/>
                    <a:pt x="136" y="32"/>
                  </a:cubicBezTo>
                  <a:cubicBezTo>
                    <a:pt x="128" y="35"/>
                    <a:pt x="112" y="40"/>
                    <a:pt x="112" y="40"/>
                  </a:cubicBezTo>
                  <a:cubicBezTo>
                    <a:pt x="96" y="39"/>
                    <a:pt x="0" y="50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1" name="Freeform 19"/>
            <p:cNvSpPr>
              <a:spLocks/>
            </p:cNvSpPr>
            <p:nvPr/>
          </p:nvSpPr>
          <p:spPr bwMode="auto">
            <a:xfrm>
              <a:off x="2296" y="2637"/>
              <a:ext cx="368" cy="328"/>
            </a:xfrm>
            <a:custGeom>
              <a:avLst/>
              <a:gdLst>
                <a:gd name="T0" fmla="*/ 368 w 368"/>
                <a:gd name="T1" fmla="*/ 328 h 328"/>
                <a:gd name="T2" fmla="*/ 0 w 368"/>
                <a:gd name="T3" fmla="*/ 0 h 328"/>
                <a:gd name="T4" fmla="*/ 0 60000 65536"/>
                <a:gd name="T5" fmla="*/ 0 60000 65536"/>
                <a:gd name="T6" fmla="*/ 0 w 368"/>
                <a:gd name="T7" fmla="*/ 0 h 328"/>
                <a:gd name="T8" fmla="*/ 368 w 368"/>
                <a:gd name="T9" fmla="*/ 328 h 3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8" h="328">
                  <a:moveTo>
                    <a:pt x="368" y="328"/>
                  </a:moveTo>
                  <a:cubicBezTo>
                    <a:pt x="198" y="300"/>
                    <a:pt x="0" y="194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2" name="Freeform 20"/>
            <p:cNvSpPr>
              <a:spLocks/>
            </p:cNvSpPr>
            <p:nvPr/>
          </p:nvSpPr>
          <p:spPr bwMode="auto">
            <a:xfrm>
              <a:off x="2880" y="2216"/>
              <a:ext cx="344" cy="333"/>
            </a:xfrm>
            <a:custGeom>
              <a:avLst/>
              <a:gdLst>
                <a:gd name="T0" fmla="*/ 0 w 344"/>
                <a:gd name="T1" fmla="*/ 13 h 333"/>
                <a:gd name="T2" fmla="*/ 104 w 344"/>
                <a:gd name="T3" fmla="*/ 29 h 333"/>
                <a:gd name="T4" fmla="*/ 296 w 344"/>
                <a:gd name="T5" fmla="*/ 189 h 333"/>
                <a:gd name="T6" fmla="*/ 336 w 344"/>
                <a:gd name="T7" fmla="*/ 285 h 333"/>
                <a:gd name="T8" fmla="*/ 344 w 344"/>
                <a:gd name="T9" fmla="*/ 333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"/>
                <a:gd name="T16" fmla="*/ 0 h 333"/>
                <a:gd name="T17" fmla="*/ 344 w 344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" h="333">
                  <a:moveTo>
                    <a:pt x="0" y="13"/>
                  </a:moveTo>
                  <a:cubicBezTo>
                    <a:pt x="39" y="0"/>
                    <a:pt x="65" y="16"/>
                    <a:pt x="104" y="29"/>
                  </a:cubicBezTo>
                  <a:cubicBezTo>
                    <a:pt x="184" y="56"/>
                    <a:pt x="238" y="131"/>
                    <a:pt x="296" y="189"/>
                  </a:cubicBezTo>
                  <a:cubicBezTo>
                    <a:pt x="321" y="214"/>
                    <a:pt x="325" y="253"/>
                    <a:pt x="336" y="285"/>
                  </a:cubicBezTo>
                  <a:cubicBezTo>
                    <a:pt x="341" y="300"/>
                    <a:pt x="344" y="333"/>
                    <a:pt x="344" y="3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3" name="Freeform 21"/>
            <p:cNvSpPr>
              <a:spLocks/>
            </p:cNvSpPr>
            <p:nvPr/>
          </p:nvSpPr>
          <p:spPr bwMode="auto">
            <a:xfrm>
              <a:off x="2992" y="2157"/>
              <a:ext cx="358" cy="400"/>
            </a:xfrm>
            <a:custGeom>
              <a:avLst/>
              <a:gdLst>
                <a:gd name="T0" fmla="*/ 0 w 358"/>
                <a:gd name="T1" fmla="*/ 0 h 400"/>
                <a:gd name="T2" fmla="*/ 168 w 358"/>
                <a:gd name="T3" fmla="*/ 88 h 400"/>
                <a:gd name="T4" fmla="*/ 216 w 358"/>
                <a:gd name="T5" fmla="*/ 112 h 400"/>
                <a:gd name="T6" fmla="*/ 264 w 358"/>
                <a:gd name="T7" fmla="*/ 152 h 400"/>
                <a:gd name="T8" fmla="*/ 336 w 358"/>
                <a:gd name="T9" fmla="*/ 272 h 400"/>
                <a:gd name="T10" fmla="*/ 272 w 358"/>
                <a:gd name="T11" fmla="*/ 400 h 4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8"/>
                <a:gd name="T19" fmla="*/ 0 h 400"/>
                <a:gd name="T20" fmla="*/ 358 w 358"/>
                <a:gd name="T21" fmla="*/ 400 h 4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8" h="400">
                  <a:moveTo>
                    <a:pt x="0" y="0"/>
                  </a:moveTo>
                  <a:cubicBezTo>
                    <a:pt x="54" y="40"/>
                    <a:pt x="109" y="58"/>
                    <a:pt x="168" y="88"/>
                  </a:cubicBezTo>
                  <a:cubicBezTo>
                    <a:pt x="230" y="119"/>
                    <a:pt x="156" y="92"/>
                    <a:pt x="216" y="112"/>
                  </a:cubicBezTo>
                  <a:cubicBezTo>
                    <a:pt x="231" y="127"/>
                    <a:pt x="250" y="136"/>
                    <a:pt x="264" y="152"/>
                  </a:cubicBezTo>
                  <a:cubicBezTo>
                    <a:pt x="297" y="190"/>
                    <a:pt x="309" y="232"/>
                    <a:pt x="336" y="272"/>
                  </a:cubicBezTo>
                  <a:cubicBezTo>
                    <a:pt x="358" y="358"/>
                    <a:pt x="337" y="367"/>
                    <a:pt x="272" y="4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4" name="Freeform 22"/>
            <p:cNvSpPr>
              <a:spLocks/>
            </p:cNvSpPr>
            <p:nvPr/>
          </p:nvSpPr>
          <p:spPr bwMode="auto">
            <a:xfrm>
              <a:off x="3232" y="2205"/>
              <a:ext cx="312" cy="368"/>
            </a:xfrm>
            <a:custGeom>
              <a:avLst/>
              <a:gdLst>
                <a:gd name="T0" fmla="*/ 312 w 312"/>
                <a:gd name="T1" fmla="*/ 0 h 368"/>
                <a:gd name="T2" fmla="*/ 216 w 312"/>
                <a:gd name="T3" fmla="*/ 208 h 368"/>
                <a:gd name="T4" fmla="*/ 168 w 312"/>
                <a:gd name="T5" fmla="*/ 304 h 368"/>
                <a:gd name="T6" fmla="*/ 0 w 312"/>
                <a:gd name="T7" fmla="*/ 368 h 3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"/>
                <a:gd name="T13" fmla="*/ 0 h 368"/>
                <a:gd name="T14" fmla="*/ 312 w 312"/>
                <a:gd name="T15" fmla="*/ 368 h 3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" h="368">
                  <a:moveTo>
                    <a:pt x="312" y="0"/>
                  </a:moveTo>
                  <a:cubicBezTo>
                    <a:pt x="298" y="82"/>
                    <a:pt x="269" y="145"/>
                    <a:pt x="216" y="208"/>
                  </a:cubicBezTo>
                  <a:cubicBezTo>
                    <a:pt x="192" y="236"/>
                    <a:pt x="196" y="279"/>
                    <a:pt x="168" y="304"/>
                  </a:cubicBezTo>
                  <a:cubicBezTo>
                    <a:pt x="130" y="337"/>
                    <a:pt x="49" y="368"/>
                    <a:pt x="0" y="36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5" name="Freeform 23"/>
            <p:cNvSpPr>
              <a:spLocks/>
            </p:cNvSpPr>
            <p:nvPr/>
          </p:nvSpPr>
          <p:spPr bwMode="auto">
            <a:xfrm>
              <a:off x="3224" y="2592"/>
              <a:ext cx="512" cy="181"/>
            </a:xfrm>
            <a:custGeom>
              <a:avLst/>
              <a:gdLst>
                <a:gd name="T0" fmla="*/ 512 w 512"/>
                <a:gd name="T1" fmla="*/ 181 h 181"/>
                <a:gd name="T2" fmla="*/ 408 w 512"/>
                <a:gd name="T3" fmla="*/ 69 h 181"/>
                <a:gd name="T4" fmla="*/ 312 w 512"/>
                <a:gd name="T5" fmla="*/ 29 h 181"/>
                <a:gd name="T6" fmla="*/ 0 w 512"/>
                <a:gd name="T7" fmla="*/ 5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2"/>
                <a:gd name="T13" fmla="*/ 0 h 181"/>
                <a:gd name="T14" fmla="*/ 512 w 512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2" h="181">
                  <a:moveTo>
                    <a:pt x="512" y="181"/>
                  </a:moveTo>
                  <a:cubicBezTo>
                    <a:pt x="475" y="156"/>
                    <a:pt x="452" y="84"/>
                    <a:pt x="408" y="69"/>
                  </a:cubicBezTo>
                  <a:cubicBezTo>
                    <a:pt x="374" y="58"/>
                    <a:pt x="347" y="41"/>
                    <a:pt x="312" y="29"/>
                  </a:cubicBezTo>
                  <a:cubicBezTo>
                    <a:pt x="224" y="0"/>
                    <a:pt x="92" y="5"/>
                    <a:pt x="0" y="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6" name="Freeform 24"/>
            <p:cNvSpPr>
              <a:spLocks/>
            </p:cNvSpPr>
            <p:nvPr/>
          </p:nvSpPr>
          <p:spPr bwMode="auto">
            <a:xfrm>
              <a:off x="3184" y="2612"/>
              <a:ext cx="480" cy="449"/>
            </a:xfrm>
            <a:custGeom>
              <a:avLst/>
              <a:gdLst>
                <a:gd name="T0" fmla="*/ 464 w 480"/>
                <a:gd name="T1" fmla="*/ 449 h 449"/>
                <a:gd name="T2" fmla="*/ 400 w 480"/>
                <a:gd name="T3" fmla="*/ 353 h 449"/>
                <a:gd name="T4" fmla="*/ 160 w 480"/>
                <a:gd name="T5" fmla="*/ 169 h 449"/>
                <a:gd name="T6" fmla="*/ 144 w 480"/>
                <a:gd name="T7" fmla="*/ 105 h 449"/>
                <a:gd name="T8" fmla="*/ 0 w 480"/>
                <a:gd name="T9" fmla="*/ 17 h 449"/>
                <a:gd name="T10" fmla="*/ 32 w 480"/>
                <a:gd name="T11" fmla="*/ 1 h 4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449"/>
                <a:gd name="T20" fmla="*/ 480 w 480"/>
                <a:gd name="T21" fmla="*/ 449 h 4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449">
                  <a:moveTo>
                    <a:pt x="464" y="449"/>
                  </a:moveTo>
                  <a:cubicBezTo>
                    <a:pt x="480" y="402"/>
                    <a:pt x="436" y="378"/>
                    <a:pt x="400" y="353"/>
                  </a:cubicBezTo>
                  <a:cubicBezTo>
                    <a:pt x="316" y="294"/>
                    <a:pt x="220" y="259"/>
                    <a:pt x="160" y="169"/>
                  </a:cubicBezTo>
                  <a:cubicBezTo>
                    <a:pt x="159" y="163"/>
                    <a:pt x="151" y="116"/>
                    <a:pt x="144" y="105"/>
                  </a:cubicBezTo>
                  <a:cubicBezTo>
                    <a:pt x="113" y="58"/>
                    <a:pt x="44" y="47"/>
                    <a:pt x="0" y="17"/>
                  </a:cubicBezTo>
                  <a:cubicBezTo>
                    <a:pt x="26" y="0"/>
                    <a:pt x="14" y="1"/>
                    <a:pt x="32" y="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7" name="Freeform 25"/>
            <p:cNvSpPr>
              <a:spLocks/>
            </p:cNvSpPr>
            <p:nvPr/>
          </p:nvSpPr>
          <p:spPr bwMode="auto">
            <a:xfrm>
              <a:off x="2896" y="2597"/>
              <a:ext cx="280" cy="488"/>
            </a:xfrm>
            <a:custGeom>
              <a:avLst/>
              <a:gdLst>
                <a:gd name="T0" fmla="*/ 0 w 280"/>
                <a:gd name="T1" fmla="*/ 488 h 488"/>
                <a:gd name="T2" fmla="*/ 112 w 280"/>
                <a:gd name="T3" fmla="*/ 256 h 488"/>
                <a:gd name="T4" fmla="*/ 112 w 280"/>
                <a:gd name="T5" fmla="*/ 168 h 488"/>
                <a:gd name="T6" fmla="*/ 256 w 280"/>
                <a:gd name="T7" fmla="*/ 40 h 488"/>
                <a:gd name="T8" fmla="*/ 280 w 280"/>
                <a:gd name="T9" fmla="*/ 0 h 4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0"/>
                <a:gd name="T16" fmla="*/ 0 h 488"/>
                <a:gd name="T17" fmla="*/ 280 w 280"/>
                <a:gd name="T18" fmla="*/ 488 h 4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0" h="488">
                  <a:moveTo>
                    <a:pt x="0" y="488"/>
                  </a:moveTo>
                  <a:cubicBezTo>
                    <a:pt x="74" y="414"/>
                    <a:pt x="99" y="362"/>
                    <a:pt x="112" y="256"/>
                  </a:cubicBezTo>
                  <a:cubicBezTo>
                    <a:pt x="105" y="216"/>
                    <a:pt x="98" y="206"/>
                    <a:pt x="112" y="168"/>
                  </a:cubicBezTo>
                  <a:cubicBezTo>
                    <a:pt x="127" y="127"/>
                    <a:pt x="219" y="65"/>
                    <a:pt x="256" y="40"/>
                  </a:cubicBezTo>
                  <a:cubicBezTo>
                    <a:pt x="275" y="11"/>
                    <a:pt x="268" y="25"/>
                    <a:pt x="28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8" name="Freeform 26"/>
            <p:cNvSpPr>
              <a:spLocks/>
            </p:cNvSpPr>
            <p:nvPr/>
          </p:nvSpPr>
          <p:spPr bwMode="auto">
            <a:xfrm>
              <a:off x="2835" y="2581"/>
              <a:ext cx="341" cy="19"/>
            </a:xfrm>
            <a:custGeom>
              <a:avLst/>
              <a:gdLst>
                <a:gd name="T0" fmla="*/ 37 w 341"/>
                <a:gd name="T1" fmla="*/ 0 h 19"/>
                <a:gd name="T2" fmla="*/ 189 w 341"/>
                <a:gd name="T3" fmla="*/ 0 h 19"/>
                <a:gd name="T4" fmla="*/ 341 w 341"/>
                <a:gd name="T5" fmla="*/ 8 h 19"/>
                <a:gd name="T6" fmla="*/ 0 60000 65536"/>
                <a:gd name="T7" fmla="*/ 0 60000 65536"/>
                <a:gd name="T8" fmla="*/ 0 60000 65536"/>
                <a:gd name="T9" fmla="*/ 0 w 341"/>
                <a:gd name="T10" fmla="*/ 0 h 19"/>
                <a:gd name="T11" fmla="*/ 341 w 341"/>
                <a:gd name="T12" fmla="*/ 19 h 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1" h="19">
                  <a:moveTo>
                    <a:pt x="37" y="0"/>
                  </a:moveTo>
                  <a:cubicBezTo>
                    <a:pt x="188" y="19"/>
                    <a:pt x="0" y="0"/>
                    <a:pt x="189" y="0"/>
                  </a:cubicBezTo>
                  <a:cubicBezTo>
                    <a:pt x="240" y="0"/>
                    <a:pt x="290" y="8"/>
                    <a:pt x="341" y="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988" name="Rectangle 2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41989" name="Rectangle 30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Attraction basin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8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Attraction basin</a:t>
            </a:r>
          </a:p>
        </p:txBody>
      </p:sp>
      <p:pic>
        <p:nvPicPr>
          <p:cNvPr id="43011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7"/>
          <a:stretch>
            <a:fillRect/>
          </a:stretch>
        </p:blipFill>
        <p:spPr bwMode="auto">
          <a:xfrm>
            <a:off x="1447800" y="1136650"/>
            <a:ext cx="6324600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 clustering</a:t>
            </a:r>
          </a:p>
        </p:txBody>
      </p:sp>
      <p:sp>
        <p:nvSpPr>
          <p:cNvPr id="4505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/>
            <a:r>
              <a:rPr lang="en-US" smtClean="0"/>
              <a:t>The mean shift algorithm seeks </a:t>
            </a:r>
            <a:r>
              <a:rPr lang="en-US" i="1" smtClean="0"/>
              <a:t>modes</a:t>
            </a:r>
            <a:r>
              <a:rPr lang="en-US" smtClean="0"/>
              <a:t> of the given set of points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en-US" smtClean="0"/>
              <a:t>Choose kernel and bandwidth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en-US" smtClean="0"/>
              <a:t>For each point: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 smtClean="0"/>
              <a:t>Center a window on that point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 smtClean="0"/>
              <a:t>Compute the mean of the data in the search window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 smtClean="0"/>
              <a:t>Center the search window at the new mean location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 smtClean="0"/>
              <a:t>Repeat (b,c) until convergence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en-US" smtClean="0"/>
              <a:t>Assign points that lead to nearby modes to the same cluster</a:t>
            </a:r>
          </a:p>
          <a:p>
            <a:pPr marL="533400" indent="-533400"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763000" cy="2590800"/>
          </a:xfrm>
        </p:spPr>
        <p:txBody>
          <a:bodyPr/>
          <a:lstStyle/>
          <a:p>
            <a:pPr marL="533400" indent="-533400" eaLnBrk="1" hangingPunct="1"/>
            <a:r>
              <a:rPr lang="en-US" sz="2000" dirty="0" smtClean="0"/>
              <a:t>Compute features for each pixel (color, gradients, texture, </a:t>
            </a:r>
            <a:r>
              <a:rPr lang="en-US" sz="2000" dirty="0" err="1" smtClean="0"/>
              <a:t>etc</a:t>
            </a:r>
            <a:r>
              <a:rPr lang="en-US" sz="2000" dirty="0" smtClean="0"/>
              <a:t>); also store each pixel’s position</a:t>
            </a:r>
          </a:p>
          <a:p>
            <a:pPr marL="533400" indent="-533400" eaLnBrk="1" hangingPunct="1"/>
            <a:r>
              <a:rPr lang="en-US" sz="2000" dirty="0" smtClean="0"/>
              <a:t>Set kernel size for features </a:t>
            </a:r>
            <a:r>
              <a:rPr lang="en-US" sz="2000" dirty="0" err="1" smtClean="0"/>
              <a:t>K</a:t>
            </a:r>
            <a:r>
              <a:rPr lang="en-US" sz="2000" baseline="-25000" dirty="0" err="1" smtClean="0"/>
              <a:t>f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 and position K</a:t>
            </a:r>
            <a:r>
              <a:rPr lang="en-US" sz="2000" baseline="-25000" dirty="0" smtClean="0"/>
              <a:t>s</a:t>
            </a:r>
            <a:endParaRPr lang="en-US" sz="2000" dirty="0" smtClean="0"/>
          </a:p>
          <a:p>
            <a:pPr marL="533400" indent="-533400" eaLnBrk="1" hangingPunct="1"/>
            <a:r>
              <a:rPr lang="en-US" sz="2000" dirty="0" smtClean="0"/>
              <a:t>Initialize windows at individual pixel locations</a:t>
            </a:r>
          </a:p>
          <a:p>
            <a:pPr marL="533400" indent="-533400" eaLnBrk="1" hangingPunct="1"/>
            <a:r>
              <a:rPr lang="en-US" sz="2000" dirty="0" smtClean="0"/>
              <a:t>Perform mean shift for each window until convergence</a:t>
            </a:r>
          </a:p>
          <a:p>
            <a:pPr marL="533400" indent="-533400" eaLnBrk="1" hangingPunct="1"/>
            <a:r>
              <a:rPr lang="en-US" sz="2000" dirty="0" smtClean="0"/>
              <a:t>Merge modes that are within width of </a:t>
            </a:r>
            <a:r>
              <a:rPr lang="en-US" sz="2000" dirty="0" err="1" smtClean="0"/>
              <a:t>K</a:t>
            </a:r>
            <a:r>
              <a:rPr lang="en-US" sz="2000" baseline="-25000" dirty="0" err="1" smtClean="0"/>
              <a:t>f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 and K</a:t>
            </a:r>
            <a:r>
              <a:rPr lang="en-US" sz="2000" baseline="-25000" dirty="0" smtClean="0"/>
              <a:t>s</a:t>
            </a:r>
            <a:endParaRPr lang="en-US" sz="2000" dirty="0" smtClean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Segmentation by Mean Shift</a:t>
            </a: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276600"/>
            <a:ext cx="41148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negoiu_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3752850"/>
            <a:ext cx="3727450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 descr="camp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177925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4" descr="campus_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1143000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5" descr="negoi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752850"/>
            <a:ext cx="3729038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914400" y="6324600"/>
            <a:ext cx="716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cs typeface="Arial" charset="0"/>
              </a:rPr>
              <a:t>http://www.caip.rutgers.edu/~comanici/MSPAMI/msPamiResults.html</a:t>
            </a:r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title"/>
          </p:nvPr>
        </p:nvSpPr>
        <p:spPr>
          <a:xfrm>
            <a:off x="8382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Mean shift segmentation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Segmentation for feature support</a:t>
            </a:r>
          </a:p>
        </p:txBody>
      </p:sp>
      <p:pic>
        <p:nvPicPr>
          <p:cNvPr id="22531" name="Picture 13" descr="amtrak_patch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3" y="3854450"/>
            <a:ext cx="1150937" cy="12604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2" name="Text Box 14"/>
          <p:cNvSpPr txBox="1">
            <a:spLocks noChangeArrowheads="1"/>
          </p:cNvSpPr>
          <p:nvPr/>
        </p:nvSpPr>
        <p:spPr bwMode="auto">
          <a:xfrm>
            <a:off x="7207250" y="3438525"/>
            <a:ext cx="1936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/>
              <a:t>50x50 Patch</a:t>
            </a:r>
          </a:p>
        </p:txBody>
      </p:sp>
      <p:sp>
        <p:nvSpPr>
          <p:cNvPr id="22533" name="Text Box 15"/>
          <p:cNvSpPr txBox="1">
            <a:spLocks noChangeArrowheads="1"/>
          </p:cNvSpPr>
          <p:nvPr/>
        </p:nvSpPr>
        <p:spPr bwMode="auto">
          <a:xfrm>
            <a:off x="228600" y="3425825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/>
              <a:t>50x50 Patch</a:t>
            </a:r>
          </a:p>
        </p:txBody>
      </p:sp>
      <p:pic>
        <p:nvPicPr>
          <p:cNvPr id="22534" name="Picture 25" descr="amtrak_patch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3881438"/>
            <a:ext cx="1150937" cy="12604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3" descr="Amtrak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81200"/>
            <a:ext cx="50736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6" name="Rectangle 8"/>
          <p:cNvSpPr>
            <a:spLocks noChangeAspect="1" noChangeArrowheads="1"/>
          </p:cNvSpPr>
          <p:nvPr/>
        </p:nvSpPr>
        <p:spPr bwMode="auto">
          <a:xfrm>
            <a:off x="2590800" y="4381500"/>
            <a:ext cx="287338" cy="265113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9"/>
          <p:cNvSpPr>
            <a:spLocks noChangeAspect="1" noChangeArrowheads="1"/>
          </p:cNvSpPr>
          <p:nvPr/>
        </p:nvSpPr>
        <p:spPr bwMode="auto">
          <a:xfrm>
            <a:off x="4467225" y="4114800"/>
            <a:ext cx="287338" cy="28575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29"/>
          <p:cNvSpPr>
            <a:spLocks/>
          </p:cNvSpPr>
          <p:nvPr/>
        </p:nvSpPr>
        <p:spPr bwMode="auto">
          <a:xfrm>
            <a:off x="2863850" y="2400300"/>
            <a:ext cx="4270375" cy="2333625"/>
          </a:xfrm>
          <a:custGeom>
            <a:avLst/>
            <a:gdLst>
              <a:gd name="T0" fmla="*/ 2147483647 w 2243"/>
              <a:gd name="T1" fmla="*/ 2147483647 h 1386"/>
              <a:gd name="T2" fmla="*/ 2147483647 w 2243"/>
              <a:gd name="T3" fmla="*/ 2147483647 h 1386"/>
              <a:gd name="T4" fmla="*/ 0 w 2243"/>
              <a:gd name="T5" fmla="*/ 2147483647 h 1386"/>
              <a:gd name="T6" fmla="*/ 0 w 2243"/>
              <a:gd name="T7" fmla="*/ 2147483647 h 1386"/>
              <a:gd name="T8" fmla="*/ 2147483647 w 2243"/>
              <a:gd name="T9" fmla="*/ 2147483647 h 1386"/>
              <a:gd name="T10" fmla="*/ 2147483647 w 2243"/>
              <a:gd name="T11" fmla="*/ 2147483647 h 1386"/>
              <a:gd name="T12" fmla="*/ 2147483647 w 2243"/>
              <a:gd name="T13" fmla="*/ 2147483647 h 1386"/>
              <a:gd name="T14" fmla="*/ 2147483647 w 2243"/>
              <a:gd name="T15" fmla="*/ 2147483647 h 1386"/>
              <a:gd name="T16" fmla="*/ 2147483647 w 2243"/>
              <a:gd name="T17" fmla="*/ 0 h 1386"/>
              <a:gd name="T18" fmla="*/ 2147483647 w 2243"/>
              <a:gd name="T19" fmla="*/ 2147483647 h 1386"/>
              <a:gd name="T20" fmla="*/ 2147483647 w 2243"/>
              <a:gd name="T21" fmla="*/ 2147483647 h 1386"/>
              <a:gd name="T22" fmla="*/ 2147483647 w 2243"/>
              <a:gd name="T23" fmla="*/ 2147483647 h 1386"/>
              <a:gd name="T24" fmla="*/ 2147483647 w 2243"/>
              <a:gd name="T25" fmla="*/ 2147483647 h 1386"/>
              <a:gd name="T26" fmla="*/ 2147483647 w 2243"/>
              <a:gd name="T27" fmla="*/ 2147483647 h 1386"/>
              <a:gd name="T28" fmla="*/ 2147483647 w 2243"/>
              <a:gd name="T29" fmla="*/ 2147483647 h 1386"/>
              <a:gd name="T30" fmla="*/ 2147483647 w 2243"/>
              <a:gd name="T31" fmla="*/ 2147483647 h 1386"/>
              <a:gd name="T32" fmla="*/ 2147483647 w 2243"/>
              <a:gd name="T33" fmla="*/ 2147483647 h 1386"/>
              <a:gd name="T34" fmla="*/ 2147483647 w 2243"/>
              <a:gd name="T35" fmla="*/ 2147483647 h 13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243"/>
              <a:gd name="T55" fmla="*/ 0 h 1386"/>
              <a:gd name="T56" fmla="*/ 2243 w 2243"/>
              <a:gd name="T57" fmla="*/ 1386 h 13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243" h="1386">
                <a:moveTo>
                  <a:pt x="70" y="1319"/>
                </a:moveTo>
                <a:lnTo>
                  <a:pt x="48" y="1277"/>
                </a:lnTo>
                <a:lnTo>
                  <a:pt x="0" y="1037"/>
                </a:lnTo>
                <a:lnTo>
                  <a:pt x="0" y="989"/>
                </a:lnTo>
                <a:lnTo>
                  <a:pt x="48" y="989"/>
                </a:lnTo>
                <a:lnTo>
                  <a:pt x="48" y="509"/>
                </a:lnTo>
                <a:lnTo>
                  <a:pt x="166" y="103"/>
                </a:lnTo>
                <a:lnTo>
                  <a:pt x="400" y="10"/>
                </a:lnTo>
                <a:lnTo>
                  <a:pt x="669" y="0"/>
                </a:lnTo>
                <a:lnTo>
                  <a:pt x="950" y="51"/>
                </a:lnTo>
                <a:lnTo>
                  <a:pt x="1693" y="717"/>
                </a:lnTo>
                <a:lnTo>
                  <a:pt x="1872" y="759"/>
                </a:lnTo>
                <a:lnTo>
                  <a:pt x="2243" y="797"/>
                </a:lnTo>
                <a:lnTo>
                  <a:pt x="2243" y="887"/>
                </a:lnTo>
                <a:lnTo>
                  <a:pt x="1776" y="941"/>
                </a:lnTo>
                <a:lnTo>
                  <a:pt x="717" y="1386"/>
                </a:lnTo>
                <a:lnTo>
                  <a:pt x="96" y="1373"/>
                </a:lnTo>
                <a:lnTo>
                  <a:pt x="70" y="1319"/>
                </a:lnTo>
                <a:close/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9" name="Line 4"/>
          <p:cNvSpPr>
            <a:spLocks noChangeShapeType="1"/>
          </p:cNvSpPr>
          <p:nvPr/>
        </p:nvSpPr>
        <p:spPr bwMode="auto">
          <a:xfrm flipH="1">
            <a:off x="1716088" y="4502150"/>
            <a:ext cx="773112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0" name="Line 6"/>
          <p:cNvSpPr>
            <a:spLocks noChangeShapeType="1"/>
          </p:cNvSpPr>
          <p:nvPr/>
        </p:nvSpPr>
        <p:spPr bwMode="auto">
          <a:xfrm>
            <a:off x="4930775" y="4268788"/>
            <a:ext cx="25431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75438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Rectangle 3"/>
          <p:cNvSpPr>
            <a:spLocks noChangeArrowheads="1"/>
          </p:cNvSpPr>
          <p:nvPr/>
        </p:nvSpPr>
        <p:spPr bwMode="auto">
          <a:xfrm>
            <a:off x="304800" y="6248400"/>
            <a:ext cx="853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hlinkClick r:id="rId4"/>
              </a:rPr>
              <a:t>http://www.caip.rutgers.edu/~comanici/MSPAMI/msPamiResults.html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Mean-shift: other issues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Speedups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Binned estimation – replace points within some “bin” by point at center with mass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Fast search of neighbors – e.g., k-d tree or approximate NN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Update all windows in each iteration (faster convergence)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Other tricks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Use </a:t>
            </a:r>
            <a:r>
              <a:rPr lang="en-US" dirty="0" err="1" smtClean="0"/>
              <a:t>kNN</a:t>
            </a:r>
            <a:r>
              <a:rPr lang="en-US" dirty="0" smtClean="0"/>
              <a:t> to determine window sizes adaptively</a:t>
            </a:r>
          </a:p>
          <a:p>
            <a:pPr lvl="1">
              <a:buFont typeface="Arial" pitchFamily="34" charset="0"/>
              <a:buNone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Lots of theoretical support</a:t>
            </a:r>
          </a:p>
          <a:p>
            <a:pPr lvl="1">
              <a:buFont typeface="Arial" pitchFamily="34" charset="0"/>
              <a:buNone/>
              <a:defRPr/>
            </a:pPr>
            <a:r>
              <a:rPr lang="en-US" dirty="0" smtClean="0">
                <a:cs typeface="Arial" pitchFamily="34" charset="0"/>
              </a:rPr>
              <a:t>	</a:t>
            </a:r>
            <a:r>
              <a:rPr lang="en-US" sz="2400" dirty="0" smtClean="0">
                <a:cs typeface="Arial" pitchFamily="34" charset="0"/>
              </a:rPr>
              <a:t>D. </a:t>
            </a:r>
            <a:r>
              <a:rPr lang="en-US" sz="2400" dirty="0" err="1" smtClean="0">
                <a:cs typeface="Arial" pitchFamily="34" charset="0"/>
              </a:rPr>
              <a:t>Comaniciu</a:t>
            </a:r>
            <a:r>
              <a:rPr lang="en-US" sz="2400" dirty="0" smtClean="0">
                <a:cs typeface="Arial" pitchFamily="34" charset="0"/>
              </a:rPr>
              <a:t> and P. Meer, Mean Shift: A Robust Approach toward Feature Space Analysis, PAMI 2002. </a:t>
            </a:r>
          </a:p>
          <a:p>
            <a:pPr lvl="1">
              <a:buFont typeface="Arial" pitchFamily="34" charset="0"/>
              <a:buNone/>
              <a:defRPr/>
            </a:pPr>
            <a:endParaRPr lang="en-US" dirty="0" smtClean="0">
              <a:cs typeface="Arial" pitchFamily="34" charset="0"/>
            </a:endParaRPr>
          </a:p>
          <a:p>
            <a:pPr lvl="1">
              <a:buFont typeface="Arial" pitchFamily="34" charset="0"/>
              <a:buChar char="–"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Mean shift pros and cons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772400" cy="5105400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sz="2800" dirty="0" smtClean="0"/>
              <a:t>Pros</a:t>
            </a:r>
          </a:p>
          <a:p>
            <a:pPr lvl="1" eaLnBrk="1" hangingPunct="1"/>
            <a:r>
              <a:rPr lang="en-US" sz="2400" dirty="0" smtClean="0"/>
              <a:t>Good general-purpose segmentation</a:t>
            </a:r>
          </a:p>
          <a:p>
            <a:pPr lvl="1" eaLnBrk="1" hangingPunct="1"/>
            <a:r>
              <a:rPr lang="en-US" sz="2400" dirty="0" smtClean="0"/>
              <a:t>Flexible in number and shape of regions</a:t>
            </a:r>
          </a:p>
          <a:p>
            <a:pPr lvl="1" eaLnBrk="1" hangingPunct="1"/>
            <a:r>
              <a:rPr lang="en-US" sz="2400" dirty="0" smtClean="0"/>
              <a:t>Robust to outliers</a:t>
            </a:r>
          </a:p>
          <a:p>
            <a:pPr lvl="1" eaLnBrk="1" hangingPunct="1"/>
            <a:r>
              <a:rPr lang="en-US" sz="2400" dirty="0" smtClean="0"/>
              <a:t>General mode-finding algorithm (useful for other problems such as finding most common surface </a:t>
            </a:r>
            <a:r>
              <a:rPr lang="en-US" sz="2400" dirty="0" err="1" smtClean="0"/>
              <a:t>normals</a:t>
            </a:r>
            <a:r>
              <a:rPr lang="en-US" sz="2400" dirty="0" smtClean="0"/>
              <a:t>)</a:t>
            </a:r>
          </a:p>
          <a:p>
            <a:pPr eaLnBrk="1" hangingPunct="1"/>
            <a:r>
              <a:rPr lang="en-US" sz="2800" dirty="0" smtClean="0"/>
              <a:t>Cons</a:t>
            </a:r>
          </a:p>
          <a:p>
            <a:pPr lvl="1" eaLnBrk="1" hangingPunct="1"/>
            <a:r>
              <a:rPr lang="en-US" sz="2400" dirty="0" smtClean="0"/>
              <a:t>Have to choose kernel size in advance</a:t>
            </a:r>
          </a:p>
          <a:p>
            <a:pPr lvl="1" eaLnBrk="1" hangingPunct="1"/>
            <a:r>
              <a:rPr lang="en-US" sz="2400" dirty="0" smtClean="0"/>
              <a:t>Not suitable for high-dimensional features</a:t>
            </a:r>
          </a:p>
          <a:p>
            <a:pPr eaLnBrk="1" hangingPunct="1"/>
            <a:r>
              <a:rPr lang="en-US" sz="2800" dirty="0" smtClean="0"/>
              <a:t>When to use it</a:t>
            </a:r>
          </a:p>
          <a:p>
            <a:pPr lvl="1" eaLnBrk="1" hangingPunct="1"/>
            <a:r>
              <a:rPr lang="en-US" sz="2400" dirty="0" smtClean="0"/>
              <a:t>Oversegmentation</a:t>
            </a:r>
          </a:p>
          <a:p>
            <a:pPr lvl="1" eaLnBrk="1" hangingPunct="1"/>
            <a:r>
              <a:rPr lang="en-US" sz="2400" dirty="0" smtClean="0"/>
              <a:t>Multiple segmentations</a:t>
            </a:r>
          </a:p>
          <a:p>
            <a:pPr lvl="1" eaLnBrk="1" hangingPunct="1"/>
            <a:r>
              <a:rPr lang="en-US" sz="2400" dirty="0" smtClean="0"/>
              <a:t>Tracking, clustering, filtering applications</a:t>
            </a:r>
          </a:p>
          <a:p>
            <a:pPr lvl="2" eaLnBrk="1" hangingPunct="1"/>
            <a:r>
              <a:rPr lang="en-US" sz="2000" dirty="0"/>
              <a:t>D. </a:t>
            </a:r>
            <a:r>
              <a:rPr lang="en-US" sz="2000" dirty="0" err="1"/>
              <a:t>Comaniciu</a:t>
            </a:r>
            <a:r>
              <a:rPr lang="en-US" sz="2000" dirty="0"/>
              <a:t>, V. Ramesh, P. Meer: </a:t>
            </a:r>
            <a:r>
              <a:rPr lang="en-US" sz="2000" i="1" dirty="0">
                <a:hlinkClick r:id="rId3"/>
              </a:rPr>
              <a:t>Real-Time Tracking of Non-Rigid Objects using Mean Shift</a:t>
            </a:r>
            <a:r>
              <a:rPr lang="en-US" sz="2000" dirty="0"/>
              <a:t>, </a:t>
            </a:r>
            <a:r>
              <a:rPr lang="en-US" sz="2000" i="1" dirty="0" smtClean="0"/>
              <a:t>Best Paper Award</a:t>
            </a:r>
            <a:r>
              <a:rPr lang="en-US" sz="2000" dirty="0" smtClean="0"/>
              <a:t>, </a:t>
            </a:r>
            <a:r>
              <a:rPr lang="en-US" sz="2000" dirty="0"/>
              <a:t>IEEE Conf. Computer Vision and Pattern Recognition (CVPR'00), Hilton Head Island, South Carolina, Vol. 2, 142-149, 2000 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Mean-shift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Nicely written mean-shift explanation (with math)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600" dirty="0" smtClean="0">
                <a:hlinkClick r:id="rId2"/>
              </a:rPr>
              <a:t>http://saravananthirumuruganathan.wordpress.com/2010/04/01/introduction-to-mean-shift-algorithm/</a:t>
            </a:r>
            <a:endParaRPr lang="en-US" sz="1600" dirty="0" smtClean="0"/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 smtClean="0"/>
              <a:t>Includes .m code for mean-shift clustering</a:t>
            </a:r>
          </a:p>
          <a:p>
            <a:pPr marL="457200" lvl="1" indent="0">
              <a:buNone/>
              <a:defRPr/>
            </a:pPr>
            <a:endParaRPr lang="en-US" sz="2400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Mean-shift paper by </a:t>
            </a:r>
            <a:r>
              <a:rPr lang="en-US" dirty="0" err="1" smtClean="0"/>
              <a:t>Comaniciu</a:t>
            </a:r>
            <a:r>
              <a:rPr lang="en-US" dirty="0" smtClean="0"/>
              <a:t> and Meer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2000" dirty="0" smtClean="0">
                <a:hlinkClick r:id="rId3"/>
              </a:rPr>
              <a:t>http://www.caip.rutgers.edu/~comanici/Papers/MsRobustApproach.pdf</a:t>
            </a:r>
            <a:endParaRPr lang="en-US" sz="2000" dirty="0" smtClean="0"/>
          </a:p>
          <a:p>
            <a:pPr>
              <a:buFont typeface="Arial" pitchFamily="34" charset="0"/>
              <a:buNone/>
              <a:defRPr/>
            </a:pPr>
            <a:endParaRPr lang="en-US" sz="2000" dirty="0" smtClean="0"/>
          </a:p>
          <a:p>
            <a:pPr>
              <a:buFont typeface="Arial" pitchFamily="34" charset="0"/>
              <a:buNone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Adaptive mean shift in higher dimensions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2400" i="1" dirty="0" smtClean="0">
                <a:hlinkClick r:id="rId4"/>
              </a:rPr>
              <a:t>http://mis.hevra.haifa.ac.il/~ishimshoni/papers/chap9.pdf</a:t>
            </a:r>
            <a:endParaRPr lang="en-US" sz="2400" i="1" dirty="0" smtClean="0"/>
          </a:p>
          <a:p>
            <a:pPr>
              <a:buFont typeface="Arial" pitchFamily="34" charset="0"/>
              <a:buNone/>
              <a:defRPr/>
            </a:pPr>
            <a:endParaRPr lang="en-US" sz="2400" i="1" dirty="0" smtClean="0"/>
          </a:p>
          <a:p>
            <a:pPr>
              <a:buFont typeface="Arial" pitchFamily="34" charset="0"/>
              <a:buChar char="•"/>
              <a:defRPr/>
            </a:pPr>
            <a:endParaRPr lang="en-US" sz="2800" dirty="0" smtClean="0"/>
          </a:p>
          <a:p>
            <a:pPr>
              <a:buFont typeface="Arial" pitchFamily="34" charset="0"/>
              <a:buNone/>
              <a:defRPr/>
            </a:pPr>
            <a:endParaRPr lang="en-US" sz="1400" dirty="0" smtClean="0"/>
          </a:p>
          <a:p>
            <a:pPr>
              <a:buFont typeface="Arial" pitchFamily="34" charset="0"/>
              <a:buNone/>
              <a:defRPr/>
            </a:pPr>
            <a:endParaRPr lang="en-US" sz="2800" i="1" dirty="0" smtClean="0"/>
          </a:p>
          <a:p>
            <a:pPr>
              <a:buFont typeface="Arial" pitchFamily="34" charset="0"/>
              <a:buNone/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502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Superpixel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 is to divide the image into a large number of regions, such that each regions lie within object boundaries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Watershed</a:t>
            </a:r>
          </a:p>
          <a:p>
            <a:pPr lvl="1"/>
            <a:r>
              <a:rPr lang="en-US" dirty="0" err="1" smtClean="0"/>
              <a:t>Felzenszwalb</a:t>
            </a:r>
            <a:r>
              <a:rPr lang="en-US" dirty="0" smtClean="0"/>
              <a:t> and </a:t>
            </a:r>
            <a:r>
              <a:rPr lang="en-US" dirty="0" err="1" smtClean="0"/>
              <a:t>Huttenlocher</a:t>
            </a:r>
            <a:r>
              <a:rPr lang="en-US" dirty="0" smtClean="0"/>
              <a:t> graph-based</a:t>
            </a:r>
          </a:p>
          <a:p>
            <a:pPr lvl="1"/>
            <a:r>
              <a:rPr lang="en-US" dirty="0" err="1" smtClean="0"/>
              <a:t>Turbopixels</a:t>
            </a:r>
            <a:endParaRPr lang="en-US" dirty="0" smtClean="0"/>
          </a:p>
          <a:p>
            <a:pPr lvl="1"/>
            <a:r>
              <a:rPr lang="en-US" dirty="0" smtClean="0"/>
              <a:t>SLIC</a:t>
            </a:r>
          </a:p>
        </p:txBody>
      </p:sp>
    </p:spTree>
    <p:extLst>
      <p:ext uri="{BB962C8B-B14F-4D97-AF65-F5344CB8AC3E}">
        <p14:creationId xmlns:p14="http://schemas.microsoft.com/office/powerpoint/2010/main" val="332411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Watershed algorithm</a:t>
            </a:r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19200"/>
            <a:ext cx="3433763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Watershed segmentation</a:t>
            </a:r>
          </a:p>
        </p:txBody>
      </p:sp>
      <p:pic>
        <p:nvPicPr>
          <p:cNvPr id="51203" name="Picture 2" descr="C:\Documents and Settings\Derek Hoiem\My Documents\Classes\Spring10 - Computer Vision\figs\8\lena_gr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562" y="1066800"/>
            <a:ext cx="3017837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3" descr="C:\Documents and Settings\Derek Hoiem\My Documents\Classes\Spring10 - Computer Vision\figs\7\lena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066800"/>
            <a:ext cx="3017838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4" descr="C:\Documents and Settings\Derek Hoiem\My Documents\Classes\Spring10 - Computer Vision\figs\8\lena_watersh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2" y="1066800"/>
            <a:ext cx="3017837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TextBox 6"/>
          <p:cNvSpPr txBox="1">
            <a:spLocks noChangeArrowheads="1"/>
          </p:cNvSpPr>
          <p:nvPr/>
        </p:nvSpPr>
        <p:spPr bwMode="auto">
          <a:xfrm>
            <a:off x="1219199" y="4114800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Image</a:t>
            </a:r>
          </a:p>
        </p:txBody>
      </p:sp>
      <p:sp>
        <p:nvSpPr>
          <p:cNvPr id="51207" name="TextBox 7"/>
          <p:cNvSpPr txBox="1">
            <a:spLocks noChangeArrowheads="1"/>
          </p:cNvSpPr>
          <p:nvPr/>
        </p:nvSpPr>
        <p:spPr bwMode="auto">
          <a:xfrm>
            <a:off x="4267199" y="4114800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Gradient</a:t>
            </a:r>
          </a:p>
        </p:txBody>
      </p:sp>
      <p:sp>
        <p:nvSpPr>
          <p:cNvPr id="51208" name="TextBox 8"/>
          <p:cNvSpPr txBox="1">
            <a:spLocks noChangeArrowheads="1"/>
          </p:cNvSpPr>
          <p:nvPr/>
        </p:nvSpPr>
        <p:spPr bwMode="auto">
          <a:xfrm>
            <a:off x="6659562" y="4038600"/>
            <a:ext cx="2560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Watershed boundaries</a:t>
            </a:r>
          </a:p>
        </p:txBody>
      </p:sp>
      <p:pic>
        <p:nvPicPr>
          <p:cNvPr id="51210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0" t="15057" r="27680" b="41465"/>
          <a:stretch/>
        </p:blipFill>
        <p:spPr bwMode="auto">
          <a:xfrm>
            <a:off x="3604260" y="4484688"/>
            <a:ext cx="2395852" cy="2370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Meyer’s watershed segmentation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Calibri" pitchFamily="34" charset="0"/>
              <a:buAutoNum type="arabicPeriod"/>
            </a:pPr>
            <a:endParaRPr lang="en-US" dirty="0" smtClean="0"/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Choose local minima as region seeds</a:t>
            </a:r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Add neighbors to priority queue, sorted by value</a:t>
            </a:r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Take top priority pixel from queue</a:t>
            </a:r>
          </a:p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 smtClean="0"/>
              <a:t>If all labeled neighbors have same label, assign that label to pixel</a:t>
            </a:r>
          </a:p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 smtClean="0"/>
              <a:t>Add all non-marked neighbors to queue</a:t>
            </a:r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Repeat step 3 until finished (all remaining pixels in queue are on the boundary)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7332663" y="6396038"/>
            <a:ext cx="1811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Meyer 1991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447800" y="6096000"/>
            <a:ext cx="55356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/>
              <a:t>Matlab: seg = watershed(bnd_im)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5" descr="C:\Documents and Settings\Derek Hoiem\My Documents\Classes\Spring10 - Computer Vision\figs\8\lena_watersh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0020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4" descr="C:\Documents and Settings\Derek Hoiem\My Documents\Classes\Spring10 - Computer Vision\figs\8\lena_gr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335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Simple trick</a:t>
            </a:r>
          </a:p>
        </p:txBody>
      </p:sp>
      <p:sp>
        <p:nvSpPr>
          <p:cNvPr id="5325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Use Gaussian or median filter to reduce number of regions</a:t>
            </a:r>
          </a:p>
        </p:txBody>
      </p:sp>
      <p:pic>
        <p:nvPicPr>
          <p:cNvPr id="103426" name="Picture 2" descr="C:\Documents and Settings\Derek Hoiem\My Documents\Classes\Spring10 - Computer Vision\figs\8\lena_grad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335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3" descr="C:\Documents and Settings\Derek Hoiem\My Documents\Classes\Spring10 - Computer Vision\figs\8\lena_watershed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0020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Watershed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Use as a starting point for hierarchical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 smtClean="0"/>
              <a:t>Ultrametric</a:t>
            </a:r>
            <a:r>
              <a:rPr lang="en-US" dirty="0" smtClean="0"/>
              <a:t> contour map (</a:t>
            </a:r>
            <a:r>
              <a:rPr lang="en-US" dirty="0" err="1" smtClean="0"/>
              <a:t>Arbelaez</a:t>
            </a:r>
            <a:r>
              <a:rPr lang="en-US" dirty="0" smtClean="0"/>
              <a:t> 2006)</a:t>
            </a:r>
          </a:p>
          <a:p>
            <a:pPr lvl="1">
              <a:buFont typeface="Arial" pitchFamily="34" charset="0"/>
              <a:buNone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Works with any soft boundaries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Canny </a:t>
            </a:r>
            <a:r>
              <a:rPr lang="en-US" dirty="0"/>
              <a:t>(w/o non-max suppression</a:t>
            </a:r>
            <a:r>
              <a:rPr lang="en-US" dirty="0" smtClean="0"/>
              <a:t>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Etc.</a:t>
            </a:r>
          </a:p>
          <a:p>
            <a:pPr lvl="1">
              <a:buFont typeface="Arial" pitchFamily="34" charset="0"/>
              <a:buChar char="–"/>
              <a:defRPr/>
            </a:pPr>
            <a:endParaRPr lang="en-US" dirty="0" smtClean="0"/>
          </a:p>
          <a:p>
            <a:pPr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for object proposals</a:t>
            </a:r>
            <a:endParaRPr lang="en-US" dirty="0"/>
          </a:p>
        </p:txBody>
      </p:sp>
      <p:pic>
        <p:nvPicPr>
          <p:cNvPr id="4098" name="Picture 2" descr="https://ivi.fnwi.uva.nl/isis/publications/2013/UijlingsIJCV2013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36" y="1066800"/>
            <a:ext cx="7010400" cy="259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1104" y="3660078"/>
            <a:ext cx="674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“Selective Search” [Sande, </a:t>
            </a:r>
            <a:r>
              <a:rPr lang="en-US" dirty="0" err="1" smtClean="0"/>
              <a:t>Uijlings</a:t>
            </a:r>
            <a:r>
              <a:rPr lang="en-US" dirty="0" smtClean="0"/>
              <a:t> et al. ICCV 2011, IJCV 2013]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09800" y="600265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[Endres Hoiem ECCV 2010, IJCV 2014]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75" y="4450551"/>
            <a:ext cx="8128996" cy="15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Watershed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Pros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Fast (&lt; 1 sec for 512x512 image)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Preserves boundaries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Cons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Only as good as the soft boundaries (which may be slow to compute)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Not easy to get variety of regions for multiple segmentations</a:t>
            </a:r>
          </a:p>
          <a:p>
            <a:pPr marL="457200" lvl="1" indent="0">
              <a:buNone/>
              <a:defRPr/>
            </a:pPr>
            <a:endParaRPr lang="en-US" dirty="0" smtClean="0"/>
          </a:p>
          <a:p>
            <a:pPr lvl="1">
              <a:buFont typeface="Arial" pitchFamily="34" charset="0"/>
              <a:buChar char="–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Usage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Good algorithm for </a:t>
            </a:r>
            <a:r>
              <a:rPr lang="en-US" dirty="0" err="1" smtClean="0"/>
              <a:t>superpixels</a:t>
            </a:r>
            <a:r>
              <a:rPr lang="en-US" dirty="0" smtClean="0"/>
              <a:t>, hierarchical segmentation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Felzenszwalb and </a:t>
            </a:r>
            <a:r>
              <a:rPr lang="en-US" dirty="0" err="1" smtClean="0"/>
              <a:t>Huttenlocher</a:t>
            </a:r>
            <a:r>
              <a:rPr lang="en-US" dirty="0" smtClean="0"/>
              <a:t>: Graph-Based Segmentation</a:t>
            </a:r>
            <a:endParaRPr lang="en-US" dirty="0"/>
          </a:p>
        </p:txBody>
      </p:sp>
      <p:pic>
        <p:nvPicPr>
          <p:cNvPr id="106498" name="Picture 2" descr="http://www.cs.brown.edu/~pff/segment/beach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" y="1981200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0" name="Picture 4" descr="http://www.cs.brown.edu/~pff/segment/beach-se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220" y="1981200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2" name="Picture 6" descr="http://www.cs.brown.edu/~pff/segment/grai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90344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4" name="Picture 8" descr="http://www.cs.brown.edu/~pff/segment/grain-seg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645" y="403860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012" y="5033772"/>
            <a:ext cx="49744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Good for thin regions</a:t>
            </a:r>
          </a:p>
          <a:p>
            <a:r>
              <a:rPr lang="en-US" dirty="0" smtClean="0"/>
              <a:t>+ Fast</a:t>
            </a:r>
          </a:p>
          <a:p>
            <a:r>
              <a:rPr lang="en-US" dirty="0" smtClean="0"/>
              <a:t>+ Easy to control coarseness of segmentations</a:t>
            </a:r>
          </a:p>
          <a:p>
            <a:r>
              <a:rPr lang="en-US" dirty="0" smtClean="0"/>
              <a:t>+ Can include both large and small regions</a:t>
            </a:r>
          </a:p>
          <a:p>
            <a:r>
              <a:rPr lang="en-US" dirty="0"/>
              <a:t> </a:t>
            </a:r>
            <a:r>
              <a:rPr lang="en-US" dirty="0" smtClean="0"/>
              <a:t>- Often creates regions with strange shapes</a:t>
            </a:r>
          </a:p>
          <a:p>
            <a:r>
              <a:rPr lang="en-US" dirty="0" smtClean="0"/>
              <a:t> - Sometimes makes very large errors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65632" y="1295168"/>
            <a:ext cx="6361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400" dirty="0" smtClean="0">
                <a:hlinkClick r:id="rId6"/>
              </a:rPr>
              <a:t>http://www.cs.brown.edu/~pff/segment/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5142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Turbo Pixels: </a:t>
            </a:r>
            <a:r>
              <a:rPr lang="en-US" dirty="0" err="1" smtClean="0"/>
              <a:t>Levinstein</a:t>
            </a:r>
            <a:r>
              <a:rPr lang="en-US" dirty="0" smtClean="0"/>
              <a:t> et al. 2009</a:t>
            </a:r>
            <a:endParaRPr lang="en-US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85" y="1905000"/>
            <a:ext cx="6985864" cy="4672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762000"/>
            <a:ext cx="6539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http://www.cs.toronto.edu/~kyros/pubs/09.pami.turbopixels.pdf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371910"/>
            <a:ext cx="838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Tries to preserve boundaries like watershed but to produce more regular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0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   </a:t>
            </a:r>
            <a:r>
              <a:rPr lang="en-US" sz="2400" dirty="0" smtClean="0"/>
              <a:t>(</a:t>
            </a:r>
            <a:r>
              <a:rPr lang="en-US" sz="2400" dirty="0" err="1" smtClean="0"/>
              <a:t>Achanta</a:t>
            </a:r>
            <a:r>
              <a:rPr lang="en-US" sz="2400" dirty="0" smtClean="0"/>
              <a:t> et al. PAMI 2012)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455975"/>
            <a:ext cx="5029201" cy="5630625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Initialize cluster centers on pixel grid in steps S and equally distributed k cluster centers</a:t>
            </a:r>
          </a:p>
          <a:p>
            <a:pPr marL="400050" lvl="1" indent="0">
              <a:buNone/>
            </a:pPr>
            <a:r>
              <a:rPr lang="en-US" dirty="0" smtClean="0"/>
              <a:t>- Features: Lab color, x-y position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Move centers to position in 3x3 window with smallest gradient (smoothest point)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Compare each pixel to cluster center within 2S pixel distance and assign to nearest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Recompute</a:t>
            </a:r>
            <a:r>
              <a:rPr lang="en-US" dirty="0" smtClean="0"/>
              <a:t> cluster centers as mean color/position of pixels belonging to each cluster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Stop when residual error is small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1408" y="805934"/>
            <a:ext cx="760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infoscience.epfl.ch/record/177415/files/Superpixel_PAMI2011-2.pdf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477" y="1371600"/>
            <a:ext cx="2975524" cy="22017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20877" y="5334000"/>
            <a:ext cx="33137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+</a:t>
            </a:r>
            <a:r>
              <a:rPr lang="en-US" dirty="0" smtClean="0"/>
              <a:t> Fast 0.36s for 320x240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+</a:t>
            </a:r>
            <a:r>
              <a:rPr lang="en-US" dirty="0" smtClean="0"/>
              <a:t> Regular </a:t>
            </a:r>
            <a:r>
              <a:rPr lang="en-US" dirty="0" err="1" smtClean="0"/>
              <a:t>superpixels</a:t>
            </a:r>
            <a:endParaRPr lang="en-US" dirty="0" smtClean="0"/>
          </a:p>
          <a:p>
            <a:r>
              <a:rPr lang="en-US" dirty="0" smtClean="0">
                <a:solidFill>
                  <a:srgbClr val="00B050"/>
                </a:solidFill>
              </a:rPr>
              <a:t>+</a:t>
            </a:r>
            <a:r>
              <a:rPr lang="en-US" dirty="0" smtClean="0"/>
              <a:t> </a:t>
            </a:r>
            <a:r>
              <a:rPr lang="en-US" dirty="0" err="1" smtClean="0"/>
              <a:t>Superpixels</a:t>
            </a:r>
            <a:r>
              <a:rPr lang="en-US" dirty="0" smtClean="0"/>
              <a:t> fit boundaries</a:t>
            </a:r>
          </a:p>
          <a:p>
            <a:r>
              <a:rPr lang="en-US" dirty="0" smtClean="0"/>
              <a:t>-  May miss thin objects</a:t>
            </a:r>
          </a:p>
          <a:p>
            <a:r>
              <a:rPr lang="en-US" dirty="0" smtClean="0"/>
              <a:t>-  Large number of </a:t>
            </a:r>
            <a:r>
              <a:rPr lang="en-US" dirty="0" err="1" smtClean="0"/>
              <a:t>superpixels</a:t>
            </a:r>
            <a:endParaRPr lang="en-US" dirty="0"/>
          </a:p>
        </p:txBody>
      </p:sp>
      <p:pic>
        <p:nvPicPr>
          <p:cNvPr id="10242" name="Picture 2" descr="pre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508" y="3635400"/>
            <a:ext cx="3445097" cy="165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82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49A41-B7E2-470F-BA31-B7DA31C8971D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Jianbo</a:t>
            </a:r>
            <a:r>
              <a:rPr lang="en-US" altLang="en-US" dirty="0"/>
              <a:t> Shi’s Graph-Partitioning</a:t>
            </a:r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1066800" y="1828800"/>
            <a:ext cx="7027863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en-US" dirty="0">
                <a:solidFill>
                  <a:srgbClr val="FF3300"/>
                </a:solidFill>
              </a:rPr>
              <a:t> An image is represented by a graph whose nodes</a:t>
            </a:r>
          </a:p>
          <a:p>
            <a:r>
              <a:rPr lang="en-US" altLang="en-US" dirty="0">
                <a:solidFill>
                  <a:srgbClr val="FF3300"/>
                </a:solidFill>
              </a:rPr>
              <a:t>  are pixels or small groups of pixels.</a:t>
            </a:r>
          </a:p>
          <a:p>
            <a:endParaRPr lang="en-US" altLang="en-US" dirty="0">
              <a:solidFill>
                <a:srgbClr val="FF3300"/>
              </a:solidFill>
            </a:endParaRPr>
          </a:p>
          <a:p>
            <a:pPr>
              <a:buFontTx/>
              <a:buChar char="•"/>
            </a:pPr>
            <a:r>
              <a:rPr lang="en-US" altLang="en-US" dirty="0">
                <a:solidFill>
                  <a:schemeClr val="accent1"/>
                </a:solidFill>
              </a:rPr>
              <a:t> The goal is to partition the vertices into disjoint sets so</a:t>
            </a:r>
          </a:p>
          <a:p>
            <a:r>
              <a:rPr lang="en-US" altLang="en-US" dirty="0">
                <a:solidFill>
                  <a:schemeClr val="accent1"/>
                </a:solidFill>
              </a:rPr>
              <a:t>   that the similarity within each set is high and</a:t>
            </a:r>
          </a:p>
          <a:p>
            <a:r>
              <a:rPr lang="en-US" altLang="en-US" dirty="0">
                <a:solidFill>
                  <a:schemeClr val="accent1"/>
                </a:solidFill>
              </a:rPr>
              <a:t>   across different sets is low.</a:t>
            </a:r>
            <a:endParaRPr lang="en-US" altLang="en-US" dirty="0"/>
          </a:p>
        </p:txBody>
      </p:sp>
      <p:sp>
        <p:nvSpPr>
          <p:cNvPr id="83974" name="Oval 6"/>
          <p:cNvSpPr>
            <a:spLocks noChangeArrowheads="1"/>
          </p:cNvSpPr>
          <p:nvPr/>
        </p:nvSpPr>
        <p:spPr bwMode="auto">
          <a:xfrm>
            <a:off x="1828800" y="5105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5" name="Oval 7"/>
          <p:cNvSpPr>
            <a:spLocks noChangeArrowheads="1"/>
          </p:cNvSpPr>
          <p:nvPr/>
        </p:nvSpPr>
        <p:spPr bwMode="auto">
          <a:xfrm>
            <a:off x="21336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6" name="Oval 8"/>
          <p:cNvSpPr>
            <a:spLocks noChangeArrowheads="1"/>
          </p:cNvSpPr>
          <p:nvPr/>
        </p:nvSpPr>
        <p:spPr bwMode="auto">
          <a:xfrm>
            <a:off x="1905000" y="5562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7" name="Oval 9"/>
          <p:cNvSpPr>
            <a:spLocks noChangeArrowheads="1"/>
          </p:cNvSpPr>
          <p:nvPr/>
        </p:nvSpPr>
        <p:spPr bwMode="auto">
          <a:xfrm>
            <a:off x="2286000" y="5562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8" name="Oval 10"/>
          <p:cNvSpPr>
            <a:spLocks noChangeArrowheads="1"/>
          </p:cNvSpPr>
          <p:nvPr/>
        </p:nvSpPr>
        <p:spPr bwMode="auto">
          <a:xfrm>
            <a:off x="16764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9" name="Oval 11"/>
          <p:cNvSpPr>
            <a:spLocks noChangeArrowheads="1"/>
          </p:cNvSpPr>
          <p:nvPr/>
        </p:nvSpPr>
        <p:spPr bwMode="auto">
          <a:xfrm>
            <a:off x="2362200" y="5181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0" name="Oval 12"/>
          <p:cNvSpPr>
            <a:spLocks noChangeArrowheads="1"/>
          </p:cNvSpPr>
          <p:nvPr/>
        </p:nvSpPr>
        <p:spPr bwMode="auto">
          <a:xfrm>
            <a:off x="1447800" y="5029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1" name="Oval 13"/>
          <p:cNvSpPr>
            <a:spLocks noChangeArrowheads="1"/>
          </p:cNvSpPr>
          <p:nvPr/>
        </p:nvSpPr>
        <p:spPr bwMode="auto">
          <a:xfrm>
            <a:off x="1524000" y="5410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2" name="Oval 14"/>
          <p:cNvSpPr>
            <a:spLocks noChangeArrowheads="1"/>
          </p:cNvSpPr>
          <p:nvPr/>
        </p:nvSpPr>
        <p:spPr bwMode="auto">
          <a:xfrm>
            <a:off x="51054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3" name="Oval 15"/>
          <p:cNvSpPr>
            <a:spLocks noChangeArrowheads="1"/>
          </p:cNvSpPr>
          <p:nvPr/>
        </p:nvSpPr>
        <p:spPr bwMode="auto">
          <a:xfrm>
            <a:off x="5562600" y="4343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4" name="Oval 16"/>
          <p:cNvSpPr>
            <a:spLocks noChangeArrowheads="1"/>
          </p:cNvSpPr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5" name="Oval 17"/>
          <p:cNvSpPr>
            <a:spLocks noChangeArrowheads="1"/>
          </p:cNvSpPr>
          <p:nvPr/>
        </p:nvSpPr>
        <p:spPr bwMode="auto">
          <a:xfrm>
            <a:off x="6172200" y="4572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6" name="Oval 18"/>
          <p:cNvSpPr>
            <a:spLocks noChangeArrowheads="1"/>
          </p:cNvSpPr>
          <p:nvPr/>
        </p:nvSpPr>
        <p:spPr bwMode="auto">
          <a:xfrm>
            <a:off x="5715000" y="5181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7" name="Oval 19"/>
          <p:cNvSpPr>
            <a:spLocks noChangeArrowheads="1"/>
          </p:cNvSpPr>
          <p:nvPr/>
        </p:nvSpPr>
        <p:spPr bwMode="auto">
          <a:xfrm>
            <a:off x="6172200" y="5029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8" name="Oval 20"/>
          <p:cNvSpPr>
            <a:spLocks noChangeArrowheads="1"/>
          </p:cNvSpPr>
          <p:nvPr/>
        </p:nvSpPr>
        <p:spPr bwMode="auto">
          <a:xfrm>
            <a:off x="6400800" y="4191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9" name="Oval 21"/>
          <p:cNvSpPr>
            <a:spLocks noChangeArrowheads="1"/>
          </p:cNvSpPr>
          <p:nvPr/>
        </p:nvSpPr>
        <p:spPr bwMode="auto">
          <a:xfrm>
            <a:off x="5791200" y="4800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0" name="Oval 22"/>
          <p:cNvSpPr>
            <a:spLocks noChangeArrowheads="1"/>
          </p:cNvSpPr>
          <p:nvPr/>
        </p:nvSpPr>
        <p:spPr bwMode="auto">
          <a:xfrm>
            <a:off x="5334000" y="4876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2" name="Line 34"/>
          <p:cNvSpPr>
            <a:spLocks noChangeShapeType="1"/>
          </p:cNvSpPr>
          <p:nvPr/>
        </p:nvSpPr>
        <p:spPr bwMode="auto">
          <a:xfrm flipH="1">
            <a:off x="1524000" y="4800600"/>
            <a:ext cx="228600" cy="3048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03" name="Line 35"/>
          <p:cNvSpPr>
            <a:spLocks noChangeShapeType="1"/>
          </p:cNvSpPr>
          <p:nvPr/>
        </p:nvSpPr>
        <p:spPr bwMode="auto">
          <a:xfrm>
            <a:off x="1524000" y="5105400"/>
            <a:ext cx="76200" cy="381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04" name="Line 36"/>
          <p:cNvSpPr>
            <a:spLocks noChangeShapeType="1"/>
          </p:cNvSpPr>
          <p:nvPr/>
        </p:nvSpPr>
        <p:spPr bwMode="auto">
          <a:xfrm>
            <a:off x="1600200" y="5486400"/>
            <a:ext cx="381000" cy="1524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05" name="Line 37"/>
          <p:cNvSpPr>
            <a:spLocks noChangeShapeType="1"/>
          </p:cNvSpPr>
          <p:nvPr/>
        </p:nvSpPr>
        <p:spPr bwMode="auto">
          <a:xfrm>
            <a:off x="1981200" y="5638800"/>
            <a:ext cx="3810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06" name="Line 38"/>
          <p:cNvSpPr>
            <a:spLocks noChangeShapeType="1"/>
          </p:cNvSpPr>
          <p:nvPr/>
        </p:nvSpPr>
        <p:spPr bwMode="auto">
          <a:xfrm flipH="1">
            <a:off x="2362200" y="5257800"/>
            <a:ext cx="76200" cy="381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07" name="Line 39"/>
          <p:cNvSpPr>
            <a:spLocks noChangeShapeType="1"/>
          </p:cNvSpPr>
          <p:nvPr/>
        </p:nvSpPr>
        <p:spPr bwMode="auto">
          <a:xfrm>
            <a:off x="2209800" y="4800600"/>
            <a:ext cx="228600" cy="457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08" name="Line 40"/>
          <p:cNvSpPr>
            <a:spLocks noChangeShapeType="1"/>
          </p:cNvSpPr>
          <p:nvPr/>
        </p:nvSpPr>
        <p:spPr bwMode="auto">
          <a:xfrm>
            <a:off x="1752600" y="4800600"/>
            <a:ext cx="4572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09" name="Line 41"/>
          <p:cNvSpPr>
            <a:spLocks noChangeShapeType="1"/>
          </p:cNvSpPr>
          <p:nvPr/>
        </p:nvSpPr>
        <p:spPr bwMode="auto">
          <a:xfrm>
            <a:off x="1752600" y="4800600"/>
            <a:ext cx="152400" cy="381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10" name="Line 42"/>
          <p:cNvSpPr>
            <a:spLocks noChangeShapeType="1"/>
          </p:cNvSpPr>
          <p:nvPr/>
        </p:nvSpPr>
        <p:spPr bwMode="auto">
          <a:xfrm>
            <a:off x="1524000" y="5105400"/>
            <a:ext cx="381000" cy="76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11" name="Line 43"/>
          <p:cNvSpPr>
            <a:spLocks noChangeShapeType="1"/>
          </p:cNvSpPr>
          <p:nvPr/>
        </p:nvSpPr>
        <p:spPr bwMode="auto">
          <a:xfrm flipV="1">
            <a:off x="1600200" y="5181600"/>
            <a:ext cx="304800" cy="3048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12" name="Line 44"/>
          <p:cNvSpPr>
            <a:spLocks noChangeShapeType="1"/>
          </p:cNvSpPr>
          <p:nvPr/>
        </p:nvSpPr>
        <p:spPr bwMode="auto">
          <a:xfrm>
            <a:off x="1905000" y="5181600"/>
            <a:ext cx="76200" cy="457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13" name="Line 45"/>
          <p:cNvSpPr>
            <a:spLocks noChangeShapeType="1"/>
          </p:cNvSpPr>
          <p:nvPr/>
        </p:nvSpPr>
        <p:spPr bwMode="auto">
          <a:xfrm>
            <a:off x="1905000" y="5181600"/>
            <a:ext cx="533400" cy="76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14" name="Line 46"/>
          <p:cNvSpPr>
            <a:spLocks noChangeShapeType="1"/>
          </p:cNvSpPr>
          <p:nvPr/>
        </p:nvSpPr>
        <p:spPr bwMode="auto">
          <a:xfrm>
            <a:off x="1905000" y="5181600"/>
            <a:ext cx="457200" cy="457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15" name="Line 47"/>
          <p:cNvSpPr>
            <a:spLocks noChangeShapeType="1"/>
          </p:cNvSpPr>
          <p:nvPr/>
        </p:nvSpPr>
        <p:spPr bwMode="auto">
          <a:xfrm flipV="1">
            <a:off x="1905000" y="5257800"/>
            <a:ext cx="533400" cy="381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16" name="Line 48"/>
          <p:cNvSpPr>
            <a:spLocks noChangeShapeType="1"/>
          </p:cNvSpPr>
          <p:nvPr/>
        </p:nvSpPr>
        <p:spPr bwMode="auto">
          <a:xfrm flipV="1">
            <a:off x="1905000" y="4800600"/>
            <a:ext cx="304800" cy="381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17" name="Line 49"/>
          <p:cNvSpPr>
            <a:spLocks noChangeShapeType="1"/>
          </p:cNvSpPr>
          <p:nvPr/>
        </p:nvSpPr>
        <p:spPr bwMode="auto">
          <a:xfrm flipV="1">
            <a:off x="1981200" y="4800600"/>
            <a:ext cx="228600" cy="838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18" name="Line 50"/>
          <p:cNvSpPr>
            <a:spLocks noChangeShapeType="1"/>
          </p:cNvSpPr>
          <p:nvPr/>
        </p:nvSpPr>
        <p:spPr bwMode="auto">
          <a:xfrm flipV="1">
            <a:off x="1524000" y="4800600"/>
            <a:ext cx="685800" cy="3048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19" name="Line 51"/>
          <p:cNvSpPr>
            <a:spLocks noChangeShapeType="1"/>
          </p:cNvSpPr>
          <p:nvPr/>
        </p:nvSpPr>
        <p:spPr bwMode="auto">
          <a:xfrm flipV="1">
            <a:off x="1600200" y="5257800"/>
            <a:ext cx="838200" cy="228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20" name="Line 52"/>
          <p:cNvSpPr>
            <a:spLocks noChangeShapeType="1"/>
          </p:cNvSpPr>
          <p:nvPr/>
        </p:nvSpPr>
        <p:spPr bwMode="auto">
          <a:xfrm>
            <a:off x="5181600" y="4495800"/>
            <a:ext cx="228600" cy="457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21" name="Line 53"/>
          <p:cNvSpPr>
            <a:spLocks noChangeShapeType="1"/>
          </p:cNvSpPr>
          <p:nvPr/>
        </p:nvSpPr>
        <p:spPr bwMode="auto">
          <a:xfrm flipV="1">
            <a:off x="5181600" y="4267200"/>
            <a:ext cx="1295400" cy="228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22" name="Line 54"/>
          <p:cNvSpPr>
            <a:spLocks noChangeShapeType="1"/>
          </p:cNvSpPr>
          <p:nvPr/>
        </p:nvSpPr>
        <p:spPr bwMode="auto">
          <a:xfrm flipH="1">
            <a:off x="6248400" y="4267200"/>
            <a:ext cx="228600" cy="381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23" name="Line 55"/>
          <p:cNvSpPr>
            <a:spLocks noChangeShapeType="1"/>
          </p:cNvSpPr>
          <p:nvPr/>
        </p:nvSpPr>
        <p:spPr bwMode="auto">
          <a:xfrm>
            <a:off x="6248400" y="4648200"/>
            <a:ext cx="0" cy="457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25" name="Line 57"/>
          <p:cNvSpPr>
            <a:spLocks noChangeShapeType="1"/>
          </p:cNvSpPr>
          <p:nvPr/>
        </p:nvSpPr>
        <p:spPr bwMode="auto">
          <a:xfrm>
            <a:off x="5410200" y="4953000"/>
            <a:ext cx="381000" cy="3048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26" name="Line 58"/>
          <p:cNvSpPr>
            <a:spLocks noChangeShapeType="1"/>
          </p:cNvSpPr>
          <p:nvPr/>
        </p:nvSpPr>
        <p:spPr bwMode="auto">
          <a:xfrm flipV="1">
            <a:off x="5791200" y="4876800"/>
            <a:ext cx="76200" cy="381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27" name="Line 59"/>
          <p:cNvSpPr>
            <a:spLocks noChangeShapeType="1"/>
          </p:cNvSpPr>
          <p:nvPr/>
        </p:nvSpPr>
        <p:spPr bwMode="auto">
          <a:xfrm>
            <a:off x="5638800" y="4419600"/>
            <a:ext cx="228600" cy="457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28" name="Line 60"/>
          <p:cNvSpPr>
            <a:spLocks noChangeShapeType="1"/>
          </p:cNvSpPr>
          <p:nvPr/>
        </p:nvSpPr>
        <p:spPr bwMode="auto">
          <a:xfrm flipV="1">
            <a:off x="5410200" y="4876800"/>
            <a:ext cx="457200" cy="76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29" name="Line 61"/>
          <p:cNvSpPr>
            <a:spLocks noChangeShapeType="1"/>
          </p:cNvSpPr>
          <p:nvPr/>
        </p:nvSpPr>
        <p:spPr bwMode="auto">
          <a:xfrm flipV="1">
            <a:off x="5867400" y="4343400"/>
            <a:ext cx="228600" cy="5334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30" name="Line 62"/>
          <p:cNvSpPr>
            <a:spLocks noChangeShapeType="1"/>
          </p:cNvSpPr>
          <p:nvPr/>
        </p:nvSpPr>
        <p:spPr bwMode="auto">
          <a:xfrm flipV="1">
            <a:off x="5791200" y="4648200"/>
            <a:ext cx="457200" cy="228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31" name="Line 63"/>
          <p:cNvSpPr>
            <a:spLocks noChangeShapeType="1"/>
          </p:cNvSpPr>
          <p:nvPr/>
        </p:nvSpPr>
        <p:spPr bwMode="auto">
          <a:xfrm flipH="1">
            <a:off x="5715000" y="5105400"/>
            <a:ext cx="533400" cy="1524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32" name="Line 64"/>
          <p:cNvSpPr>
            <a:spLocks noChangeShapeType="1"/>
          </p:cNvSpPr>
          <p:nvPr/>
        </p:nvSpPr>
        <p:spPr bwMode="auto">
          <a:xfrm flipH="1">
            <a:off x="5410200" y="4343400"/>
            <a:ext cx="685800" cy="609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33" name="Line 65"/>
          <p:cNvSpPr>
            <a:spLocks noChangeShapeType="1"/>
          </p:cNvSpPr>
          <p:nvPr/>
        </p:nvSpPr>
        <p:spPr bwMode="auto">
          <a:xfrm>
            <a:off x="5410200" y="4953000"/>
            <a:ext cx="838200" cy="1524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34" name="Line 66"/>
          <p:cNvSpPr>
            <a:spLocks noChangeShapeType="1"/>
          </p:cNvSpPr>
          <p:nvPr/>
        </p:nvSpPr>
        <p:spPr bwMode="auto">
          <a:xfrm flipV="1">
            <a:off x="2438400" y="4495800"/>
            <a:ext cx="2743200" cy="762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4037" name="Line 69"/>
          <p:cNvSpPr>
            <a:spLocks noChangeShapeType="1"/>
          </p:cNvSpPr>
          <p:nvPr/>
        </p:nvSpPr>
        <p:spPr bwMode="auto">
          <a:xfrm flipV="1">
            <a:off x="2362200" y="4953000"/>
            <a:ext cx="3048000" cy="6858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57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462D-7D9C-41CD-92C8-5B5BA6247A6C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Minimal</a:t>
            </a:r>
            <a:r>
              <a:rPr lang="en-US" altLang="en-US" dirty="0">
                <a:solidFill>
                  <a:srgbClr val="FFCC00"/>
                </a:solidFill>
              </a:rPr>
              <a:t> </a:t>
            </a:r>
            <a:r>
              <a:rPr lang="en-US" altLang="en-US" dirty="0"/>
              <a:t>Cuts</a:t>
            </a:r>
          </a:p>
        </p:txBody>
      </p:sp>
      <p:sp>
        <p:nvSpPr>
          <p:cNvPr id="84995" name="Text Box 3"/>
          <p:cNvSpPr txBox="1">
            <a:spLocks noChangeArrowheads="1"/>
          </p:cNvSpPr>
          <p:nvPr/>
        </p:nvSpPr>
        <p:spPr bwMode="auto">
          <a:xfrm>
            <a:off x="517525" y="2022475"/>
            <a:ext cx="7974013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en-US"/>
              <a:t> Let </a:t>
            </a:r>
            <a:r>
              <a:rPr lang="en-US" altLang="en-US">
                <a:solidFill>
                  <a:srgbClr val="FF3300"/>
                </a:solidFill>
              </a:rPr>
              <a:t>G = (V,E)</a:t>
            </a:r>
            <a:r>
              <a:rPr lang="en-US" altLang="en-US"/>
              <a:t> be a graph. Each </a:t>
            </a:r>
            <a:r>
              <a:rPr lang="en-US" altLang="en-US">
                <a:solidFill>
                  <a:srgbClr val="FF3300"/>
                </a:solidFill>
              </a:rPr>
              <a:t>edge (u,v)</a:t>
            </a:r>
            <a:r>
              <a:rPr lang="en-US" altLang="en-US"/>
              <a:t> has a </a:t>
            </a:r>
            <a:r>
              <a:rPr lang="en-US" altLang="en-US">
                <a:solidFill>
                  <a:srgbClr val="FF3300"/>
                </a:solidFill>
              </a:rPr>
              <a:t>weight w(u,v)</a:t>
            </a:r>
          </a:p>
          <a:p>
            <a:r>
              <a:rPr lang="en-US" altLang="en-US"/>
              <a:t>  that represents the similarity between u and v.</a:t>
            </a:r>
          </a:p>
          <a:p>
            <a:endParaRPr lang="en-US" altLang="en-US"/>
          </a:p>
          <a:p>
            <a:pPr>
              <a:buFontTx/>
              <a:buChar char="•"/>
            </a:pPr>
            <a:r>
              <a:rPr lang="en-US" altLang="en-US"/>
              <a:t> Graph G can be broken into 2 disjoint graphs with node sets</a:t>
            </a:r>
          </a:p>
          <a:p>
            <a:r>
              <a:rPr lang="en-US" altLang="en-US"/>
              <a:t>  A and B by removing edges that connect these sets.</a:t>
            </a:r>
          </a:p>
          <a:p>
            <a:endParaRPr lang="en-US" altLang="en-US"/>
          </a:p>
          <a:p>
            <a:pPr>
              <a:buFontTx/>
              <a:buChar char="•"/>
            </a:pPr>
            <a:r>
              <a:rPr lang="en-US" altLang="en-US"/>
              <a:t> Let </a:t>
            </a:r>
            <a:r>
              <a:rPr lang="en-US" altLang="en-US">
                <a:solidFill>
                  <a:srgbClr val="0066FF"/>
                </a:solidFill>
              </a:rPr>
              <a:t>cut(A,B) = </a:t>
            </a:r>
            <a:r>
              <a:rPr lang="en-US" altLang="en-US">
                <a:solidFill>
                  <a:srgbClr val="0066FF"/>
                </a:solidFill>
                <a:sym typeface="Symbol" panose="05050102010706020507" pitchFamily="18" charset="2"/>
              </a:rPr>
              <a:t>     w(u,v).</a:t>
            </a:r>
          </a:p>
          <a:p>
            <a:pPr>
              <a:buFontTx/>
              <a:buChar char="•"/>
            </a:pPr>
            <a:endParaRPr lang="en-US" altLang="en-US">
              <a:solidFill>
                <a:srgbClr val="0066FF"/>
              </a:solidFill>
              <a:sym typeface="Symbol" panose="05050102010706020507" pitchFamily="18" charset="2"/>
            </a:endParaRPr>
          </a:p>
          <a:p>
            <a:pPr>
              <a:buFontTx/>
              <a:buChar char="•"/>
            </a:pPr>
            <a:r>
              <a:rPr lang="en-US" altLang="en-US">
                <a:sym typeface="Symbol" panose="05050102010706020507" pitchFamily="18" charset="2"/>
              </a:rPr>
              <a:t> One way to segment G is to find the minimal cut.</a:t>
            </a:r>
            <a:endParaRPr lang="en-US" altLang="en-US"/>
          </a:p>
        </p:txBody>
      </p:sp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2209800" y="4572000"/>
            <a:ext cx="1044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rgbClr val="0066FF"/>
                </a:solidFill>
              </a:rPr>
              <a:t>u</a:t>
            </a:r>
            <a:r>
              <a:rPr lang="en-US" altLang="en-US" sz="1800">
                <a:solidFill>
                  <a:srgbClr val="0066FF"/>
                </a:solidFill>
                <a:sym typeface="Symbol" panose="05050102010706020507" pitchFamily="18" charset="2"/>
              </a:rPr>
              <a:t>A, vB</a:t>
            </a:r>
          </a:p>
        </p:txBody>
      </p:sp>
    </p:spTree>
    <p:extLst>
      <p:ext uri="{BB962C8B-B14F-4D97-AF65-F5344CB8AC3E}">
        <p14:creationId xmlns:p14="http://schemas.microsoft.com/office/powerpoint/2010/main" val="261847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957C4-80F7-4423-A894-D8E88AA06F0A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Cut(A,B)</a:t>
            </a:r>
          </a:p>
        </p:txBody>
      </p:sp>
      <p:sp>
        <p:nvSpPr>
          <p:cNvPr id="86020" name="Oval 4"/>
          <p:cNvSpPr>
            <a:spLocks noChangeArrowheads="1"/>
          </p:cNvSpPr>
          <p:nvPr/>
        </p:nvSpPr>
        <p:spPr bwMode="auto">
          <a:xfrm>
            <a:off x="1828800" y="5105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1" name="Oval 5"/>
          <p:cNvSpPr>
            <a:spLocks noChangeArrowheads="1"/>
          </p:cNvSpPr>
          <p:nvPr/>
        </p:nvSpPr>
        <p:spPr bwMode="auto">
          <a:xfrm>
            <a:off x="21336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2" name="Oval 6"/>
          <p:cNvSpPr>
            <a:spLocks noChangeArrowheads="1"/>
          </p:cNvSpPr>
          <p:nvPr/>
        </p:nvSpPr>
        <p:spPr bwMode="auto">
          <a:xfrm>
            <a:off x="1905000" y="5562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3" name="Oval 7"/>
          <p:cNvSpPr>
            <a:spLocks noChangeArrowheads="1"/>
          </p:cNvSpPr>
          <p:nvPr/>
        </p:nvSpPr>
        <p:spPr bwMode="auto">
          <a:xfrm>
            <a:off x="2286000" y="5562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4" name="Oval 8"/>
          <p:cNvSpPr>
            <a:spLocks noChangeArrowheads="1"/>
          </p:cNvSpPr>
          <p:nvPr/>
        </p:nvSpPr>
        <p:spPr bwMode="auto">
          <a:xfrm>
            <a:off x="16764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5" name="Oval 9"/>
          <p:cNvSpPr>
            <a:spLocks noChangeArrowheads="1"/>
          </p:cNvSpPr>
          <p:nvPr/>
        </p:nvSpPr>
        <p:spPr bwMode="auto">
          <a:xfrm>
            <a:off x="2362200" y="5181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6" name="Oval 10"/>
          <p:cNvSpPr>
            <a:spLocks noChangeArrowheads="1"/>
          </p:cNvSpPr>
          <p:nvPr/>
        </p:nvSpPr>
        <p:spPr bwMode="auto">
          <a:xfrm>
            <a:off x="1447800" y="5029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7" name="Oval 11"/>
          <p:cNvSpPr>
            <a:spLocks noChangeArrowheads="1"/>
          </p:cNvSpPr>
          <p:nvPr/>
        </p:nvSpPr>
        <p:spPr bwMode="auto">
          <a:xfrm>
            <a:off x="1524000" y="5410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8" name="Oval 12"/>
          <p:cNvSpPr>
            <a:spLocks noChangeArrowheads="1"/>
          </p:cNvSpPr>
          <p:nvPr/>
        </p:nvSpPr>
        <p:spPr bwMode="auto">
          <a:xfrm>
            <a:off x="51054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9" name="Oval 13"/>
          <p:cNvSpPr>
            <a:spLocks noChangeArrowheads="1"/>
          </p:cNvSpPr>
          <p:nvPr/>
        </p:nvSpPr>
        <p:spPr bwMode="auto">
          <a:xfrm>
            <a:off x="5562600" y="4343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30" name="Oval 14"/>
          <p:cNvSpPr>
            <a:spLocks noChangeArrowheads="1"/>
          </p:cNvSpPr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31" name="Oval 15"/>
          <p:cNvSpPr>
            <a:spLocks noChangeArrowheads="1"/>
          </p:cNvSpPr>
          <p:nvPr/>
        </p:nvSpPr>
        <p:spPr bwMode="auto">
          <a:xfrm>
            <a:off x="6172200" y="4572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32" name="Oval 16"/>
          <p:cNvSpPr>
            <a:spLocks noChangeArrowheads="1"/>
          </p:cNvSpPr>
          <p:nvPr/>
        </p:nvSpPr>
        <p:spPr bwMode="auto">
          <a:xfrm>
            <a:off x="5715000" y="5181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33" name="Oval 17"/>
          <p:cNvSpPr>
            <a:spLocks noChangeArrowheads="1"/>
          </p:cNvSpPr>
          <p:nvPr/>
        </p:nvSpPr>
        <p:spPr bwMode="auto">
          <a:xfrm>
            <a:off x="6172200" y="5029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34" name="Oval 18"/>
          <p:cNvSpPr>
            <a:spLocks noChangeArrowheads="1"/>
          </p:cNvSpPr>
          <p:nvPr/>
        </p:nvSpPr>
        <p:spPr bwMode="auto">
          <a:xfrm>
            <a:off x="6400800" y="4191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35" name="Oval 19"/>
          <p:cNvSpPr>
            <a:spLocks noChangeArrowheads="1"/>
          </p:cNvSpPr>
          <p:nvPr/>
        </p:nvSpPr>
        <p:spPr bwMode="auto">
          <a:xfrm>
            <a:off x="5791200" y="4800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36" name="Oval 20"/>
          <p:cNvSpPr>
            <a:spLocks noChangeArrowheads="1"/>
          </p:cNvSpPr>
          <p:nvPr/>
        </p:nvSpPr>
        <p:spPr bwMode="auto">
          <a:xfrm>
            <a:off x="5334000" y="4876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37" name="Line 21"/>
          <p:cNvSpPr>
            <a:spLocks noChangeShapeType="1"/>
          </p:cNvSpPr>
          <p:nvPr/>
        </p:nvSpPr>
        <p:spPr bwMode="auto">
          <a:xfrm flipH="1">
            <a:off x="1524000" y="4800600"/>
            <a:ext cx="228600" cy="3048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38" name="Line 22"/>
          <p:cNvSpPr>
            <a:spLocks noChangeShapeType="1"/>
          </p:cNvSpPr>
          <p:nvPr/>
        </p:nvSpPr>
        <p:spPr bwMode="auto">
          <a:xfrm>
            <a:off x="1524000" y="5105400"/>
            <a:ext cx="76200" cy="381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39" name="Line 23"/>
          <p:cNvSpPr>
            <a:spLocks noChangeShapeType="1"/>
          </p:cNvSpPr>
          <p:nvPr/>
        </p:nvSpPr>
        <p:spPr bwMode="auto">
          <a:xfrm>
            <a:off x="1600200" y="5486400"/>
            <a:ext cx="381000" cy="1524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40" name="Line 24"/>
          <p:cNvSpPr>
            <a:spLocks noChangeShapeType="1"/>
          </p:cNvSpPr>
          <p:nvPr/>
        </p:nvSpPr>
        <p:spPr bwMode="auto">
          <a:xfrm>
            <a:off x="1981200" y="5638800"/>
            <a:ext cx="3810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41" name="Line 25"/>
          <p:cNvSpPr>
            <a:spLocks noChangeShapeType="1"/>
          </p:cNvSpPr>
          <p:nvPr/>
        </p:nvSpPr>
        <p:spPr bwMode="auto">
          <a:xfrm flipH="1">
            <a:off x="2362200" y="5257800"/>
            <a:ext cx="76200" cy="381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42" name="Line 26"/>
          <p:cNvSpPr>
            <a:spLocks noChangeShapeType="1"/>
          </p:cNvSpPr>
          <p:nvPr/>
        </p:nvSpPr>
        <p:spPr bwMode="auto">
          <a:xfrm>
            <a:off x="2209800" y="4800600"/>
            <a:ext cx="228600" cy="457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43" name="Line 27"/>
          <p:cNvSpPr>
            <a:spLocks noChangeShapeType="1"/>
          </p:cNvSpPr>
          <p:nvPr/>
        </p:nvSpPr>
        <p:spPr bwMode="auto">
          <a:xfrm>
            <a:off x="1752600" y="4800600"/>
            <a:ext cx="4572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44" name="Line 28"/>
          <p:cNvSpPr>
            <a:spLocks noChangeShapeType="1"/>
          </p:cNvSpPr>
          <p:nvPr/>
        </p:nvSpPr>
        <p:spPr bwMode="auto">
          <a:xfrm>
            <a:off x="1752600" y="4800600"/>
            <a:ext cx="152400" cy="381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45" name="Line 29"/>
          <p:cNvSpPr>
            <a:spLocks noChangeShapeType="1"/>
          </p:cNvSpPr>
          <p:nvPr/>
        </p:nvSpPr>
        <p:spPr bwMode="auto">
          <a:xfrm>
            <a:off x="1524000" y="5105400"/>
            <a:ext cx="381000" cy="76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46" name="Line 30"/>
          <p:cNvSpPr>
            <a:spLocks noChangeShapeType="1"/>
          </p:cNvSpPr>
          <p:nvPr/>
        </p:nvSpPr>
        <p:spPr bwMode="auto">
          <a:xfrm flipV="1">
            <a:off x="1600200" y="5181600"/>
            <a:ext cx="304800" cy="3048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47" name="Line 31"/>
          <p:cNvSpPr>
            <a:spLocks noChangeShapeType="1"/>
          </p:cNvSpPr>
          <p:nvPr/>
        </p:nvSpPr>
        <p:spPr bwMode="auto">
          <a:xfrm>
            <a:off x="1905000" y="5181600"/>
            <a:ext cx="76200" cy="457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48" name="Line 32"/>
          <p:cNvSpPr>
            <a:spLocks noChangeShapeType="1"/>
          </p:cNvSpPr>
          <p:nvPr/>
        </p:nvSpPr>
        <p:spPr bwMode="auto">
          <a:xfrm>
            <a:off x="1905000" y="5181600"/>
            <a:ext cx="533400" cy="76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49" name="Line 33"/>
          <p:cNvSpPr>
            <a:spLocks noChangeShapeType="1"/>
          </p:cNvSpPr>
          <p:nvPr/>
        </p:nvSpPr>
        <p:spPr bwMode="auto">
          <a:xfrm>
            <a:off x="1905000" y="5181600"/>
            <a:ext cx="457200" cy="457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50" name="Line 34"/>
          <p:cNvSpPr>
            <a:spLocks noChangeShapeType="1"/>
          </p:cNvSpPr>
          <p:nvPr/>
        </p:nvSpPr>
        <p:spPr bwMode="auto">
          <a:xfrm flipV="1">
            <a:off x="1905000" y="5257800"/>
            <a:ext cx="533400" cy="381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51" name="Line 35"/>
          <p:cNvSpPr>
            <a:spLocks noChangeShapeType="1"/>
          </p:cNvSpPr>
          <p:nvPr/>
        </p:nvSpPr>
        <p:spPr bwMode="auto">
          <a:xfrm flipV="1">
            <a:off x="1905000" y="4800600"/>
            <a:ext cx="304800" cy="381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52" name="Line 36"/>
          <p:cNvSpPr>
            <a:spLocks noChangeShapeType="1"/>
          </p:cNvSpPr>
          <p:nvPr/>
        </p:nvSpPr>
        <p:spPr bwMode="auto">
          <a:xfrm flipV="1">
            <a:off x="1981200" y="4800600"/>
            <a:ext cx="228600" cy="838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53" name="Line 37"/>
          <p:cNvSpPr>
            <a:spLocks noChangeShapeType="1"/>
          </p:cNvSpPr>
          <p:nvPr/>
        </p:nvSpPr>
        <p:spPr bwMode="auto">
          <a:xfrm flipV="1">
            <a:off x="1524000" y="4800600"/>
            <a:ext cx="685800" cy="3048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54" name="Line 38"/>
          <p:cNvSpPr>
            <a:spLocks noChangeShapeType="1"/>
          </p:cNvSpPr>
          <p:nvPr/>
        </p:nvSpPr>
        <p:spPr bwMode="auto">
          <a:xfrm flipV="1">
            <a:off x="1600200" y="5257800"/>
            <a:ext cx="838200" cy="228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55" name="Line 39"/>
          <p:cNvSpPr>
            <a:spLocks noChangeShapeType="1"/>
          </p:cNvSpPr>
          <p:nvPr/>
        </p:nvSpPr>
        <p:spPr bwMode="auto">
          <a:xfrm>
            <a:off x="5181600" y="4495800"/>
            <a:ext cx="228600" cy="457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56" name="Line 40"/>
          <p:cNvSpPr>
            <a:spLocks noChangeShapeType="1"/>
          </p:cNvSpPr>
          <p:nvPr/>
        </p:nvSpPr>
        <p:spPr bwMode="auto">
          <a:xfrm flipV="1">
            <a:off x="5181600" y="4267200"/>
            <a:ext cx="1295400" cy="228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57" name="Line 41"/>
          <p:cNvSpPr>
            <a:spLocks noChangeShapeType="1"/>
          </p:cNvSpPr>
          <p:nvPr/>
        </p:nvSpPr>
        <p:spPr bwMode="auto">
          <a:xfrm flipH="1">
            <a:off x="6248400" y="4267200"/>
            <a:ext cx="228600" cy="381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58" name="Line 42"/>
          <p:cNvSpPr>
            <a:spLocks noChangeShapeType="1"/>
          </p:cNvSpPr>
          <p:nvPr/>
        </p:nvSpPr>
        <p:spPr bwMode="auto">
          <a:xfrm>
            <a:off x="6248400" y="4648200"/>
            <a:ext cx="0" cy="457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59" name="Line 43"/>
          <p:cNvSpPr>
            <a:spLocks noChangeShapeType="1"/>
          </p:cNvSpPr>
          <p:nvPr/>
        </p:nvSpPr>
        <p:spPr bwMode="auto">
          <a:xfrm>
            <a:off x="5410200" y="4953000"/>
            <a:ext cx="381000" cy="3048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60" name="Line 44"/>
          <p:cNvSpPr>
            <a:spLocks noChangeShapeType="1"/>
          </p:cNvSpPr>
          <p:nvPr/>
        </p:nvSpPr>
        <p:spPr bwMode="auto">
          <a:xfrm flipV="1">
            <a:off x="5791200" y="4876800"/>
            <a:ext cx="76200" cy="381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61" name="Line 45"/>
          <p:cNvSpPr>
            <a:spLocks noChangeShapeType="1"/>
          </p:cNvSpPr>
          <p:nvPr/>
        </p:nvSpPr>
        <p:spPr bwMode="auto">
          <a:xfrm>
            <a:off x="5638800" y="4419600"/>
            <a:ext cx="228600" cy="457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62" name="Line 46"/>
          <p:cNvSpPr>
            <a:spLocks noChangeShapeType="1"/>
          </p:cNvSpPr>
          <p:nvPr/>
        </p:nvSpPr>
        <p:spPr bwMode="auto">
          <a:xfrm flipV="1">
            <a:off x="5410200" y="4876800"/>
            <a:ext cx="457200" cy="76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63" name="Line 47"/>
          <p:cNvSpPr>
            <a:spLocks noChangeShapeType="1"/>
          </p:cNvSpPr>
          <p:nvPr/>
        </p:nvSpPr>
        <p:spPr bwMode="auto">
          <a:xfrm flipV="1">
            <a:off x="5867400" y="4343400"/>
            <a:ext cx="228600" cy="5334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64" name="Line 48"/>
          <p:cNvSpPr>
            <a:spLocks noChangeShapeType="1"/>
          </p:cNvSpPr>
          <p:nvPr/>
        </p:nvSpPr>
        <p:spPr bwMode="auto">
          <a:xfrm flipV="1">
            <a:off x="5791200" y="4648200"/>
            <a:ext cx="457200" cy="228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65" name="Line 49"/>
          <p:cNvSpPr>
            <a:spLocks noChangeShapeType="1"/>
          </p:cNvSpPr>
          <p:nvPr/>
        </p:nvSpPr>
        <p:spPr bwMode="auto">
          <a:xfrm flipH="1">
            <a:off x="5715000" y="5105400"/>
            <a:ext cx="533400" cy="1524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66" name="Line 50"/>
          <p:cNvSpPr>
            <a:spLocks noChangeShapeType="1"/>
          </p:cNvSpPr>
          <p:nvPr/>
        </p:nvSpPr>
        <p:spPr bwMode="auto">
          <a:xfrm flipH="1">
            <a:off x="5410200" y="4343400"/>
            <a:ext cx="685800" cy="609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67" name="Line 51"/>
          <p:cNvSpPr>
            <a:spLocks noChangeShapeType="1"/>
          </p:cNvSpPr>
          <p:nvPr/>
        </p:nvSpPr>
        <p:spPr bwMode="auto">
          <a:xfrm>
            <a:off x="5410200" y="4953000"/>
            <a:ext cx="838200" cy="1524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68" name="Line 52"/>
          <p:cNvSpPr>
            <a:spLocks noChangeShapeType="1"/>
          </p:cNvSpPr>
          <p:nvPr/>
        </p:nvSpPr>
        <p:spPr bwMode="auto">
          <a:xfrm flipV="1">
            <a:off x="2438400" y="4495800"/>
            <a:ext cx="2743200" cy="762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69" name="Line 53"/>
          <p:cNvSpPr>
            <a:spLocks noChangeShapeType="1"/>
          </p:cNvSpPr>
          <p:nvPr/>
        </p:nvSpPr>
        <p:spPr bwMode="auto">
          <a:xfrm flipV="1">
            <a:off x="2362200" y="4953000"/>
            <a:ext cx="3048000" cy="6858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6070" name="Text Box 54"/>
          <p:cNvSpPr txBox="1">
            <a:spLocks noChangeArrowheads="1"/>
          </p:cNvSpPr>
          <p:nvPr/>
        </p:nvSpPr>
        <p:spPr bwMode="auto">
          <a:xfrm>
            <a:off x="3184525" y="4384675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w1</a:t>
            </a:r>
          </a:p>
        </p:txBody>
      </p:sp>
      <p:sp>
        <p:nvSpPr>
          <p:cNvPr id="86071" name="Text Box 55"/>
          <p:cNvSpPr txBox="1">
            <a:spLocks noChangeArrowheads="1"/>
          </p:cNvSpPr>
          <p:nvPr/>
        </p:nvSpPr>
        <p:spPr bwMode="auto">
          <a:xfrm>
            <a:off x="3810000" y="5257800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w2</a:t>
            </a:r>
          </a:p>
        </p:txBody>
      </p:sp>
      <p:sp>
        <p:nvSpPr>
          <p:cNvPr id="86072" name="Text Box 56"/>
          <p:cNvSpPr txBox="1">
            <a:spLocks noChangeArrowheads="1"/>
          </p:cNvSpPr>
          <p:nvPr/>
        </p:nvSpPr>
        <p:spPr bwMode="auto">
          <a:xfrm>
            <a:off x="1508125" y="400367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A</a:t>
            </a:r>
          </a:p>
        </p:txBody>
      </p:sp>
      <p:sp>
        <p:nvSpPr>
          <p:cNvPr id="86073" name="Text Box 57"/>
          <p:cNvSpPr txBox="1">
            <a:spLocks noChangeArrowheads="1"/>
          </p:cNvSpPr>
          <p:nvPr/>
        </p:nvSpPr>
        <p:spPr bwMode="auto">
          <a:xfrm>
            <a:off x="5775325" y="362267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B</a:t>
            </a:r>
          </a:p>
        </p:txBody>
      </p:sp>
      <p:sp>
        <p:nvSpPr>
          <p:cNvPr id="86074" name="Text Box 58"/>
          <p:cNvSpPr txBox="1">
            <a:spLocks noChangeArrowheads="1"/>
          </p:cNvSpPr>
          <p:nvPr/>
        </p:nvSpPr>
        <p:spPr bwMode="auto">
          <a:xfrm>
            <a:off x="1965325" y="2244725"/>
            <a:ext cx="306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1"/>
                </a:solidFill>
              </a:rPr>
              <a:t>cut(A,B) = </a:t>
            </a:r>
            <a:r>
              <a:rPr lang="en-US" altLang="en-US">
                <a:solidFill>
                  <a:schemeClr val="accent1"/>
                </a:solidFill>
                <a:sym typeface="Symbol" panose="05050102010706020507" pitchFamily="18" charset="2"/>
              </a:rPr>
              <a:t>     w(u,v).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86075" name="Text Box 59"/>
          <p:cNvSpPr txBox="1">
            <a:spLocks noChangeArrowheads="1"/>
          </p:cNvSpPr>
          <p:nvPr/>
        </p:nvSpPr>
        <p:spPr bwMode="auto">
          <a:xfrm>
            <a:off x="3032125" y="2624138"/>
            <a:ext cx="10445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chemeClr val="accent1"/>
                </a:solidFill>
              </a:rPr>
              <a:t>u</a:t>
            </a:r>
            <a:r>
              <a:rPr lang="en-US" altLang="en-US" sz="1800">
                <a:solidFill>
                  <a:schemeClr val="accent1"/>
                </a:solidFill>
                <a:sym typeface="Symbol" panose="05050102010706020507" pitchFamily="18" charset="2"/>
              </a:rPr>
              <a:t>A, vB</a:t>
            </a:r>
            <a:endParaRPr lang="en-US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7766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10590-2E23-4E47-82DE-6C1D70B7D3D7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Normalized Cut</a:t>
            </a:r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746125" y="1793875"/>
            <a:ext cx="62563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1"/>
                </a:solidFill>
              </a:rPr>
              <a:t>Minimal cut favors cutting off small node groups,</a:t>
            </a:r>
          </a:p>
          <a:p>
            <a:r>
              <a:rPr lang="en-US" altLang="en-US">
                <a:solidFill>
                  <a:schemeClr val="accent1"/>
                </a:solidFill>
              </a:rPr>
              <a:t>so Shi proposed the </a:t>
            </a:r>
            <a:r>
              <a:rPr lang="en-US" altLang="en-US">
                <a:solidFill>
                  <a:srgbClr val="FF3300"/>
                </a:solidFill>
              </a:rPr>
              <a:t>normalized cut</a:t>
            </a:r>
            <a:r>
              <a:rPr lang="en-US" altLang="en-US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1431925" y="2936875"/>
            <a:ext cx="5006975" cy="1196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                       cut(A, B)         cut(A,B)</a:t>
            </a:r>
          </a:p>
          <a:p>
            <a:r>
              <a:rPr lang="en-US" altLang="en-US"/>
              <a:t>Ncut(A,B) =  -------------  +  -------------</a:t>
            </a:r>
          </a:p>
          <a:p>
            <a:r>
              <a:rPr lang="en-US" altLang="en-US"/>
              <a:t>                       asso(A,V)       asso(B,V)</a:t>
            </a:r>
          </a:p>
        </p:txBody>
      </p:sp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1812925" y="4683125"/>
            <a:ext cx="27940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asso(A,V) = </a:t>
            </a:r>
            <a:r>
              <a:rPr lang="en-US" altLang="en-US">
                <a:sym typeface="Symbol" panose="05050102010706020507" pitchFamily="18" charset="2"/>
              </a:rPr>
              <a:t> w(u,t)</a:t>
            </a:r>
          </a:p>
          <a:p>
            <a:r>
              <a:rPr lang="en-US" altLang="en-US">
                <a:sym typeface="Symbol" panose="05050102010706020507" pitchFamily="18" charset="2"/>
              </a:rPr>
              <a:t>                 </a:t>
            </a:r>
            <a:r>
              <a:rPr lang="en-US" altLang="en-US" sz="1800">
                <a:sym typeface="Symbol" panose="05050102010706020507" pitchFamily="18" charset="2"/>
              </a:rPr>
              <a:t>uA, tV</a:t>
            </a:r>
          </a:p>
        </p:txBody>
      </p:sp>
      <p:sp>
        <p:nvSpPr>
          <p:cNvPr id="87046" name="Text Box 6"/>
          <p:cNvSpPr txBox="1">
            <a:spLocks noChangeArrowheads="1"/>
          </p:cNvSpPr>
          <p:nvPr/>
        </p:nvSpPr>
        <p:spPr bwMode="auto">
          <a:xfrm>
            <a:off x="4953000" y="4800600"/>
            <a:ext cx="312027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</a:rPr>
              <a:t>How much is A connected</a:t>
            </a:r>
          </a:p>
          <a:p>
            <a:r>
              <a:rPr lang="en-US" altLang="en-US" sz="2000" dirty="0">
                <a:solidFill>
                  <a:srgbClr val="FF0000"/>
                </a:solidFill>
              </a:rPr>
              <a:t>to the graph as a whole.</a:t>
            </a:r>
          </a:p>
        </p:txBody>
      </p:sp>
      <p:sp>
        <p:nvSpPr>
          <p:cNvPr id="87047" name="Text Box 7"/>
          <p:cNvSpPr txBox="1">
            <a:spLocks noChangeArrowheads="1"/>
          </p:cNvSpPr>
          <p:nvPr/>
        </p:nvSpPr>
        <p:spPr bwMode="auto">
          <a:xfrm>
            <a:off x="6708004" y="3214688"/>
            <a:ext cx="1439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000" dirty="0">
                <a:solidFill>
                  <a:srgbClr val="FF0000"/>
                </a:solidFill>
              </a:rPr>
              <a:t>normalized</a:t>
            </a:r>
          </a:p>
          <a:p>
            <a:pPr algn="ctr"/>
            <a:r>
              <a:rPr lang="en-US" altLang="en-US" sz="2000" dirty="0">
                <a:solidFill>
                  <a:srgbClr val="FF0000"/>
                </a:solidFill>
              </a:rPr>
              <a:t>cut</a:t>
            </a:r>
          </a:p>
        </p:txBody>
      </p:sp>
    </p:spTree>
    <p:extLst>
      <p:ext uri="{BB962C8B-B14F-4D97-AF65-F5344CB8AC3E}">
        <p14:creationId xmlns:p14="http://schemas.microsoft.com/office/powerpoint/2010/main" val="9151256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579CF-4E17-4FA1-8885-61C4A120C360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Normalized Cut</a:t>
            </a:r>
          </a:p>
        </p:txBody>
      </p:sp>
      <p:sp>
        <p:nvSpPr>
          <p:cNvPr id="88067" name="Oval 3"/>
          <p:cNvSpPr>
            <a:spLocks noChangeArrowheads="1"/>
          </p:cNvSpPr>
          <p:nvPr/>
        </p:nvSpPr>
        <p:spPr bwMode="auto">
          <a:xfrm>
            <a:off x="1371600" y="2743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68" name="Oval 4"/>
          <p:cNvSpPr>
            <a:spLocks noChangeArrowheads="1"/>
          </p:cNvSpPr>
          <p:nvPr/>
        </p:nvSpPr>
        <p:spPr bwMode="auto">
          <a:xfrm>
            <a:off x="2209800" y="2743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69" name="Oval 5"/>
          <p:cNvSpPr>
            <a:spLocks noChangeArrowheads="1"/>
          </p:cNvSpPr>
          <p:nvPr/>
        </p:nvSpPr>
        <p:spPr bwMode="auto">
          <a:xfrm>
            <a:off x="1371600" y="3429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0" name="Oval 6"/>
          <p:cNvSpPr>
            <a:spLocks noChangeArrowheads="1"/>
          </p:cNvSpPr>
          <p:nvPr/>
        </p:nvSpPr>
        <p:spPr bwMode="auto">
          <a:xfrm>
            <a:off x="2209800" y="3429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1" name="Oval 7"/>
          <p:cNvSpPr>
            <a:spLocks noChangeArrowheads="1"/>
          </p:cNvSpPr>
          <p:nvPr/>
        </p:nvSpPr>
        <p:spPr bwMode="auto">
          <a:xfrm>
            <a:off x="1828800" y="4038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2" name="Oval 8"/>
          <p:cNvSpPr>
            <a:spLocks noChangeArrowheads="1"/>
          </p:cNvSpPr>
          <p:nvPr/>
        </p:nvSpPr>
        <p:spPr bwMode="auto">
          <a:xfrm>
            <a:off x="5029200" y="2667000"/>
            <a:ext cx="228600" cy="22860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3" name="Oval 9"/>
          <p:cNvSpPr>
            <a:spLocks noChangeArrowheads="1"/>
          </p:cNvSpPr>
          <p:nvPr/>
        </p:nvSpPr>
        <p:spPr bwMode="auto">
          <a:xfrm>
            <a:off x="6019800" y="2667000"/>
            <a:ext cx="228600" cy="22860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4" name="Oval 10"/>
          <p:cNvSpPr>
            <a:spLocks noChangeArrowheads="1"/>
          </p:cNvSpPr>
          <p:nvPr/>
        </p:nvSpPr>
        <p:spPr bwMode="auto">
          <a:xfrm>
            <a:off x="5029200" y="3505200"/>
            <a:ext cx="228600" cy="22860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5" name="Oval 11"/>
          <p:cNvSpPr>
            <a:spLocks noChangeArrowheads="1"/>
          </p:cNvSpPr>
          <p:nvPr/>
        </p:nvSpPr>
        <p:spPr bwMode="auto">
          <a:xfrm>
            <a:off x="6019800" y="3505200"/>
            <a:ext cx="228600" cy="22860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6" name="Line 12"/>
          <p:cNvSpPr>
            <a:spLocks noChangeShapeType="1"/>
          </p:cNvSpPr>
          <p:nvPr/>
        </p:nvSpPr>
        <p:spPr bwMode="auto">
          <a:xfrm>
            <a:off x="1447800" y="2819400"/>
            <a:ext cx="9144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8078" name="Line 14"/>
          <p:cNvSpPr>
            <a:spLocks noChangeShapeType="1"/>
          </p:cNvSpPr>
          <p:nvPr/>
        </p:nvSpPr>
        <p:spPr bwMode="auto">
          <a:xfrm>
            <a:off x="1524000" y="2819400"/>
            <a:ext cx="0" cy="762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8079" name="Line 15"/>
          <p:cNvSpPr>
            <a:spLocks noChangeShapeType="1"/>
          </p:cNvSpPr>
          <p:nvPr/>
        </p:nvSpPr>
        <p:spPr bwMode="auto">
          <a:xfrm>
            <a:off x="2286000" y="2895600"/>
            <a:ext cx="0" cy="6858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8080" name="Line 16"/>
          <p:cNvSpPr>
            <a:spLocks noChangeShapeType="1"/>
          </p:cNvSpPr>
          <p:nvPr/>
        </p:nvSpPr>
        <p:spPr bwMode="auto">
          <a:xfrm>
            <a:off x="1524000" y="3581400"/>
            <a:ext cx="7620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8081" name="Line 17"/>
          <p:cNvSpPr>
            <a:spLocks noChangeShapeType="1"/>
          </p:cNvSpPr>
          <p:nvPr/>
        </p:nvSpPr>
        <p:spPr bwMode="auto">
          <a:xfrm>
            <a:off x="1524000" y="3505200"/>
            <a:ext cx="381000" cy="609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8082" name="Line 18"/>
          <p:cNvSpPr>
            <a:spLocks noChangeShapeType="1"/>
          </p:cNvSpPr>
          <p:nvPr/>
        </p:nvSpPr>
        <p:spPr bwMode="auto">
          <a:xfrm flipH="1">
            <a:off x="1981200" y="3505200"/>
            <a:ext cx="381000" cy="6858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8083" name="Text Box 19"/>
          <p:cNvSpPr txBox="1">
            <a:spLocks noChangeArrowheads="1"/>
          </p:cNvSpPr>
          <p:nvPr/>
        </p:nvSpPr>
        <p:spPr bwMode="auto">
          <a:xfrm>
            <a:off x="1752600" y="24114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2</a:t>
            </a:r>
          </a:p>
        </p:txBody>
      </p:sp>
      <p:sp>
        <p:nvSpPr>
          <p:cNvPr id="88084" name="Text Box 20"/>
          <p:cNvSpPr txBox="1">
            <a:spLocks noChangeArrowheads="1"/>
          </p:cNvSpPr>
          <p:nvPr/>
        </p:nvSpPr>
        <p:spPr bwMode="auto">
          <a:xfrm>
            <a:off x="1143000" y="29718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2</a:t>
            </a:r>
          </a:p>
        </p:txBody>
      </p:sp>
      <p:sp>
        <p:nvSpPr>
          <p:cNvPr id="88085" name="Text Box 21"/>
          <p:cNvSpPr txBox="1">
            <a:spLocks noChangeArrowheads="1"/>
          </p:cNvSpPr>
          <p:nvPr/>
        </p:nvSpPr>
        <p:spPr bwMode="auto">
          <a:xfrm>
            <a:off x="2362200" y="29718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2</a:t>
            </a:r>
          </a:p>
        </p:txBody>
      </p:sp>
      <p:sp>
        <p:nvSpPr>
          <p:cNvPr id="88086" name="Text Box 22"/>
          <p:cNvSpPr txBox="1">
            <a:spLocks noChangeArrowheads="1"/>
          </p:cNvSpPr>
          <p:nvPr/>
        </p:nvSpPr>
        <p:spPr bwMode="auto">
          <a:xfrm>
            <a:off x="1355725" y="36718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2</a:t>
            </a:r>
          </a:p>
        </p:txBody>
      </p:sp>
      <p:sp>
        <p:nvSpPr>
          <p:cNvPr id="88087" name="Text Box 23"/>
          <p:cNvSpPr txBox="1">
            <a:spLocks noChangeArrowheads="1"/>
          </p:cNvSpPr>
          <p:nvPr/>
        </p:nvSpPr>
        <p:spPr bwMode="auto">
          <a:xfrm>
            <a:off x="2193925" y="36718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2</a:t>
            </a:r>
          </a:p>
        </p:txBody>
      </p:sp>
      <p:sp>
        <p:nvSpPr>
          <p:cNvPr id="88088" name="Text Box 24"/>
          <p:cNvSpPr txBox="1">
            <a:spLocks noChangeArrowheads="1"/>
          </p:cNvSpPr>
          <p:nvPr/>
        </p:nvSpPr>
        <p:spPr bwMode="auto">
          <a:xfrm>
            <a:off x="1752600" y="32004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4</a:t>
            </a:r>
          </a:p>
        </p:txBody>
      </p:sp>
      <p:sp>
        <p:nvSpPr>
          <p:cNvPr id="88090" name="Freeform 26"/>
          <p:cNvSpPr>
            <a:spLocks/>
          </p:cNvSpPr>
          <p:nvPr/>
        </p:nvSpPr>
        <p:spPr bwMode="auto">
          <a:xfrm>
            <a:off x="812800" y="2768600"/>
            <a:ext cx="1168400" cy="1473200"/>
          </a:xfrm>
          <a:custGeom>
            <a:avLst/>
            <a:gdLst>
              <a:gd name="T0" fmla="*/ 448 w 736"/>
              <a:gd name="T1" fmla="*/ 32 h 928"/>
              <a:gd name="T2" fmla="*/ 64 w 736"/>
              <a:gd name="T3" fmla="*/ 128 h 928"/>
              <a:gd name="T4" fmla="*/ 112 w 736"/>
              <a:gd name="T5" fmla="*/ 800 h 928"/>
              <a:gd name="T6" fmla="*/ 736 w 736"/>
              <a:gd name="T7" fmla="*/ 896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36" h="928">
                <a:moveTo>
                  <a:pt x="448" y="32"/>
                </a:moveTo>
                <a:cubicBezTo>
                  <a:pt x="284" y="16"/>
                  <a:pt x="120" y="0"/>
                  <a:pt x="64" y="128"/>
                </a:cubicBezTo>
                <a:cubicBezTo>
                  <a:pt x="8" y="256"/>
                  <a:pt x="0" y="672"/>
                  <a:pt x="112" y="800"/>
                </a:cubicBezTo>
                <a:cubicBezTo>
                  <a:pt x="224" y="928"/>
                  <a:pt x="632" y="880"/>
                  <a:pt x="736" y="896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8091" name="Freeform 27"/>
          <p:cNvSpPr>
            <a:spLocks/>
          </p:cNvSpPr>
          <p:nvPr/>
        </p:nvSpPr>
        <p:spPr bwMode="auto">
          <a:xfrm>
            <a:off x="1981200" y="2819400"/>
            <a:ext cx="1066800" cy="1371600"/>
          </a:xfrm>
          <a:custGeom>
            <a:avLst/>
            <a:gdLst>
              <a:gd name="T0" fmla="*/ 240 w 672"/>
              <a:gd name="T1" fmla="*/ 0 h 864"/>
              <a:gd name="T2" fmla="*/ 576 w 672"/>
              <a:gd name="T3" fmla="*/ 144 h 864"/>
              <a:gd name="T4" fmla="*/ 576 w 672"/>
              <a:gd name="T5" fmla="*/ 720 h 864"/>
              <a:gd name="T6" fmla="*/ 0 w 672"/>
              <a:gd name="T7" fmla="*/ 864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2" h="864">
                <a:moveTo>
                  <a:pt x="240" y="0"/>
                </a:moveTo>
                <a:cubicBezTo>
                  <a:pt x="380" y="12"/>
                  <a:pt x="520" y="24"/>
                  <a:pt x="576" y="144"/>
                </a:cubicBezTo>
                <a:cubicBezTo>
                  <a:pt x="632" y="264"/>
                  <a:pt x="672" y="600"/>
                  <a:pt x="576" y="720"/>
                </a:cubicBezTo>
                <a:cubicBezTo>
                  <a:pt x="480" y="840"/>
                  <a:pt x="96" y="840"/>
                  <a:pt x="0" y="864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8092" name="Text Box 28"/>
          <p:cNvSpPr txBox="1">
            <a:spLocks noChangeArrowheads="1"/>
          </p:cNvSpPr>
          <p:nvPr/>
        </p:nvSpPr>
        <p:spPr bwMode="auto">
          <a:xfrm>
            <a:off x="533400" y="32766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1</a:t>
            </a:r>
          </a:p>
        </p:txBody>
      </p:sp>
      <p:sp>
        <p:nvSpPr>
          <p:cNvPr id="88093" name="Text Box 29"/>
          <p:cNvSpPr txBox="1">
            <a:spLocks noChangeArrowheads="1"/>
          </p:cNvSpPr>
          <p:nvPr/>
        </p:nvSpPr>
        <p:spPr bwMode="auto">
          <a:xfrm>
            <a:off x="2955925" y="32146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3</a:t>
            </a:r>
          </a:p>
        </p:txBody>
      </p:sp>
      <p:sp>
        <p:nvSpPr>
          <p:cNvPr id="88094" name="Line 30"/>
          <p:cNvSpPr>
            <a:spLocks noChangeShapeType="1"/>
          </p:cNvSpPr>
          <p:nvPr/>
        </p:nvSpPr>
        <p:spPr bwMode="auto">
          <a:xfrm>
            <a:off x="5181600" y="2743200"/>
            <a:ext cx="0" cy="838200"/>
          </a:xfrm>
          <a:prstGeom prst="line">
            <a:avLst/>
          </a:prstGeom>
          <a:noFill/>
          <a:ln w="952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8095" name="Line 31"/>
          <p:cNvSpPr>
            <a:spLocks noChangeShapeType="1"/>
          </p:cNvSpPr>
          <p:nvPr/>
        </p:nvSpPr>
        <p:spPr bwMode="auto">
          <a:xfrm>
            <a:off x="6096000" y="2819400"/>
            <a:ext cx="0" cy="838200"/>
          </a:xfrm>
          <a:prstGeom prst="line">
            <a:avLst/>
          </a:prstGeom>
          <a:noFill/>
          <a:ln w="952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8096" name="Line 32"/>
          <p:cNvSpPr>
            <a:spLocks noChangeShapeType="1"/>
          </p:cNvSpPr>
          <p:nvPr/>
        </p:nvSpPr>
        <p:spPr bwMode="auto">
          <a:xfrm>
            <a:off x="5181600" y="2819400"/>
            <a:ext cx="990600" cy="0"/>
          </a:xfrm>
          <a:prstGeom prst="line">
            <a:avLst/>
          </a:prstGeom>
          <a:noFill/>
          <a:ln w="952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8097" name="Line 33"/>
          <p:cNvSpPr>
            <a:spLocks noChangeShapeType="1"/>
          </p:cNvSpPr>
          <p:nvPr/>
        </p:nvSpPr>
        <p:spPr bwMode="auto">
          <a:xfrm>
            <a:off x="5181600" y="3657600"/>
            <a:ext cx="914400" cy="0"/>
          </a:xfrm>
          <a:prstGeom prst="line">
            <a:avLst/>
          </a:prstGeom>
          <a:noFill/>
          <a:ln w="952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8098" name="Line 34"/>
          <p:cNvSpPr>
            <a:spLocks noChangeShapeType="1"/>
          </p:cNvSpPr>
          <p:nvPr/>
        </p:nvSpPr>
        <p:spPr bwMode="auto">
          <a:xfrm flipH="1">
            <a:off x="5105400" y="2819400"/>
            <a:ext cx="990600" cy="838200"/>
          </a:xfrm>
          <a:prstGeom prst="line">
            <a:avLst/>
          </a:prstGeom>
          <a:noFill/>
          <a:ln w="952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8099" name="Line 35"/>
          <p:cNvSpPr>
            <a:spLocks noChangeShapeType="1"/>
          </p:cNvSpPr>
          <p:nvPr/>
        </p:nvSpPr>
        <p:spPr bwMode="auto">
          <a:xfrm>
            <a:off x="5105400" y="2743200"/>
            <a:ext cx="990600" cy="914400"/>
          </a:xfrm>
          <a:prstGeom prst="line">
            <a:avLst/>
          </a:prstGeom>
          <a:noFill/>
          <a:ln w="952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8100" name="Text Box 36"/>
          <p:cNvSpPr txBox="1">
            <a:spLocks noChangeArrowheads="1"/>
          </p:cNvSpPr>
          <p:nvPr/>
        </p:nvSpPr>
        <p:spPr bwMode="auto">
          <a:xfrm>
            <a:off x="5394325" y="2327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sp>
        <p:nvSpPr>
          <p:cNvPr id="88102" name="Text Box 38"/>
          <p:cNvSpPr txBox="1">
            <a:spLocks noChangeArrowheads="1"/>
          </p:cNvSpPr>
          <p:nvPr/>
        </p:nvSpPr>
        <p:spPr bwMode="auto">
          <a:xfrm>
            <a:off x="5394325" y="22510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sp>
        <p:nvSpPr>
          <p:cNvPr id="88104" name="Text Box 40"/>
          <p:cNvSpPr txBox="1">
            <a:spLocks noChangeArrowheads="1"/>
          </p:cNvSpPr>
          <p:nvPr/>
        </p:nvSpPr>
        <p:spPr bwMode="auto">
          <a:xfrm>
            <a:off x="5486400" y="23622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2</a:t>
            </a:r>
          </a:p>
        </p:txBody>
      </p:sp>
      <p:sp>
        <p:nvSpPr>
          <p:cNvPr id="88105" name="Text Box 41"/>
          <p:cNvSpPr txBox="1">
            <a:spLocks noChangeArrowheads="1"/>
          </p:cNvSpPr>
          <p:nvPr/>
        </p:nvSpPr>
        <p:spPr bwMode="auto">
          <a:xfrm>
            <a:off x="4876800" y="29718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2</a:t>
            </a:r>
          </a:p>
        </p:txBody>
      </p:sp>
      <p:sp>
        <p:nvSpPr>
          <p:cNvPr id="88106" name="Text Box 42"/>
          <p:cNvSpPr txBox="1">
            <a:spLocks noChangeArrowheads="1"/>
          </p:cNvSpPr>
          <p:nvPr/>
        </p:nvSpPr>
        <p:spPr bwMode="auto">
          <a:xfrm>
            <a:off x="6096000" y="29718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2</a:t>
            </a:r>
          </a:p>
        </p:txBody>
      </p:sp>
      <p:sp>
        <p:nvSpPr>
          <p:cNvPr id="88107" name="Text Box 43"/>
          <p:cNvSpPr txBox="1">
            <a:spLocks noChangeArrowheads="1"/>
          </p:cNvSpPr>
          <p:nvPr/>
        </p:nvSpPr>
        <p:spPr bwMode="auto">
          <a:xfrm>
            <a:off x="5486400" y="37338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3</a:t>
            </a:r>
          </a:p>
        </p:txBody>
      </p:sp>
      <p:sp>
        <p:nvSpPr>
          <p:cNvPr id="88108" name="Text Box 44"/>
          <p:cNvSpPr txBox="1">
            <a:spLocks noChangeArrowheads="1"/>
          </p:cNvSpPr>
          <p:nvPr/>
        </p:nvSpPr>
        <p:spPr bwMode="auto">
          <a:xfrm>
            <a:off x="5334000" y="28194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2</a:t>
            </a:r>
          </a:p>
        </p:txBody>
      </p:sp>
      <p:sp>
        <p:nvSpPr>
          <p:cNvPr id="88109" name="Text Box 45"/>
          <p:cNvSpPr txBox="1">
            <a:spLocks noChangeArrowheads="1"/>
          </p:cNvSpPr>
          <p:nvPr/>
        </p:nvSpPr>
        <p:spPr bwMode="auto">
          <a:xfrm>
            <a:off x="5318125" y="32146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2</a:t>
            </a:r>
          </a:p>
        </p:txBody>
      </p:sp>
      <p:sp>
        <p:nvSpPr>
          <p:cNvPr id="88110" name="Line 46"/>
          <p:cNvSpPr>
            <a:spLocks noChangeShapeType="1"/>
          </p:cNvSpPr>
          <p:nvPr/>
        </p:nvSpPr>
        <p:spPr bwMode="auto">
          <a:xfrm>
            <a:off x="2362200" y="2819400"/>
            <a:ext cx="2819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8111" name="Line 47"/>
          <p:cNvSpPr>
            <a:spLocks noChangeShapeType="1"/>
          </p:cNvSpPr>
          <p:nvPr/>
        </p:nvSpPr>
        <p:spPr bwMode="auto">
          <a:xfrm>
            <a:off x="2362200" y="2819400"/>
            <a:ext cx="2819400" cy="7620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8112" name="Text Box 48"/>
          <p:cNvSpPr txBox="1">
            <a:spLocks noChangeArrowheads="1"/>
          </p:cNvSpPr>
          <p:nvPr/>
        </p:nvSpPr>
        <p:spPr bwMode="auto">
          <a:xfrm>
            <a:off x="3794125" y="24034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sp>
        <p:nvSpPr>
          <p:cNvPr id="88114" name="Text Box 50"/>
          <p:cNvSpPr txBox="1">
            <a:spLocks noChangeArrowheads="1"/>
          </p:cNvSpPr>
          <p:nvPr/>
        </p:nvSpPr>
        <p:spPr bwMode="auto">
          <a:xfrm>
            <a:off x="3870325" y="23764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8115" name="Text Box 51"/>
          <p:cNvSpPr txBox="1">
            <a:spLocks noChangeArrowheads="1"/>
          </p:cNvSpPr>
          <p:nvPr/>
        </p:nvSpPr>
        <p:spPr bwMode="auto">
          <a:xfrm>
            <a:off x="3810000" y="32766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8116" name="Text Box 52"/>
          <p:cNvSpPr txBox="1">
            <a:spLocks noChangeArrowheads="1"/>
          </p:cNvSpPr>
          <p:nvPr/>
        </p:nvSpPr>
        <p:spPr bwMode="auto">
          <a:xfrm>
            <a:off x="4495800" y="4419600"/>
            <a:ext cx="3095719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                          3             3</a:t>
            </a:r>
          </a:p>
          <a:p>
            <a:r>
              <a:rPr lang="en-US" altLang="en-US" dirty="0" err="1"/>
              <a:t>Ncut</a:t>
            </a:r>
            <a:r>
              <a:rPr lang="en-US" altLang="en-US" dirty="0"/>
              <a:t>(A,B) =  -------  +  </a:t>
            </a:r>
            <a:r>
              <a:rPr lang="en-US" altLang="en-US" dirty="0" smtClean="0"/>
              <a:t>   ------</a:t>
            </a:r>
            <a:endParaRPr lang="en-US" altLang="en-US" dirty="0"/>
          </a:p>
          <a:p>
            <a:r>
              <a:rPr lang="en-US" altLang="en-US" dirty="0"/>
              <a:t>                         21           16</a:t>
            </a:r>
          </a:p>
        </p:txBody>
      </p:sp>
      <p:sp>
        <p:nvSpPr>
          <p:cNvPr id="88117" name="Text Box 53"/>
          <p:cNvSpPr txBox="1">
            <a:spLocks noChangeArrowheads="1"/>
          </p:cNvSpPr>
          <p:nvPr/>
        </p:nvSpPr>
        <p:spPr bwMode="auto">
          <a:xfrm>
            <a:off x="669925" y="202247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88118" name="Text Box 54"/>
          <p:cNvSpPr txBox="1">
            <a:spLocks noChangeArrowheads="1"/>
          </p:cNvSpPr>
          <p:nvPr/>
        </p:nvSpPr>
        <p:spPr bwMode="auto">
          <a:xfrm>
            <a:off x="6003925" y="194627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FF66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46679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07025-B931-494E-927A-F9A44AF2F9E4}" type="slidenum">
              <a:rPr lang="en-US" altLang="en-US"/>
              <a:pPr/>
              <a:t>49</a:t>
            </a:fld>
            <a:endParaRPr lang="en-US" altLang="en-US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41406" r="49376" b="20313"/>
          <a:stretch>
            <a:fillRect/>
          </a:stretch>
        </p:blipFill>
        <p:spPr bwMode="auto">
          <a:xfrm>
            <a:off x="914400" y="609600"/>
            <a:ext cx="7162800" cy="548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95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Segmentation as a result</a:t>
            </a:r>
          </a:p>
        </p:txBody>
      </p:sp>
      <p:pic>
        <p:nvPicPr>
          <p:cNvPr id="2457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1143000"/>
            <a:ext cx="3309938" cy="2209800"/>
          </a:xfrm>
          <a:noFill/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143000"/>
            <a:ext cx="31242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1400"/>
            <a:ext cx="3251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81400"/>
            <a:ext cx="28956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TextBox 8"/>
          <p:cNvSpPr txBox="1">
            <a:spLocks noChangeArrowheads="1"/>
          </p:cNvSpPr>
          <p:nvPr/>
        </p:nvSpPr>
        <p:spPr bwMode="auto">
          <a:xfrm>
            <a:off x="7126288" y="6488113"/>
            <a:ext cx="2017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Rother et al. 2004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439F4-511A-46B3-BF36-4F217C1E7567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Shi used the procedure</a:t>
            </a:r>
          </a:p>
        </p:txBody>
      </p:sp>
      <p:sp>
        <p:nvSpPr>
          <p:cNvPr id="90115" name="Text Box 3"/>
          <p:cNvSpPr txBox="1">
            <a:spLocks noChangeArrowheads="1"/>
          </p:cNvSpPr>
          <p:nvPr/>
        </p:nvSpPr>
        <p:spPr bwMode="auto">
          <a:xfrm>
            <a:off x="746125" y="1946275"/>
            <a:ext cx="48275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Shi defined the edge weights w(i,j) by</a:t>
            </a:r>
          </a:p>
          <a:p>
            <a:endParaRPr lang="en-US" altLang="en-US"/>
          </a:p>
          <a:p>
            <a:r>
              <a:rPr lang="en-US" altLang="en-US"/>
              <a:t>w(i,j) = e                    *  </a:t>
            </a:r>
          </a:p>
        </p:txBody>
      </p:sp>
      <p:sp>
        <p:nvSpPr>
          <p:cNvPr id="90116" name="AutoShape 4"/>
          <p:cNvSpPr>
            <a:spLocks/>
          </p:cNvSpPr>
          <p:nvPr/>
        </p:nvSpPr>
        <p:spPr bwMode="auto">
          <a:xfrm>
            <a:off x="3810000" y="2514600"/>
            <a:ext cx="152400" cy="762000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4038600" y="2514600"/>
            <a:ext cx="38234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e                        </a:t>
            </a:r>
            <a:r>
              <a:rPr lang="en-US" altLang="en-US" dirty="0" smtClean="0"/>
              <a:t>    if </a:t>
            </a:r>
            <a:r>
              <a:rPr lang="en-US" altLang="en-US" dirty="0"/>
              <a:t>||X(</a:t>
            </a:r>
            <a:r>
              <a:rPr lang="en-US" altLang="en-US" dirty="0" err="1"/>
              <a:t>i</a:t>
            </a:r>
            <a:r>
              <a:rPr lang="en-US" altLang="en-US" dirty="0"/>
              <a:t>)-X(j)||</a:t>
            </a:r>
            <a:r>
              <a:rPr lang="en-US" altLang="en-US" sz="1400" dirty="0"/>
              <a:t>2</a:t>
            </a:r>
            <a:r>
              <a:rPr lang="en-US" altLang="en-US" dirty="0"/>
              <a:t>  &lt; r</a:t>
            </a:r>
          </a:p>
          <a:p>
            <a:r>
              <a:rPr lang="en-US" altLang="en-US" dirty="0"/>
              <a:t>0                       </a:t>
            </a:r>
            <a:r>
              <a:rPr lang="en-US" altLang="en-US" dirty="0" smtClean="0"/>
              <a:t>     otherwise</a:t>
            </a:r>
            <a:endParaRPr lang="en-US" altLang="en-US" dirty="0"/>
          </a:p>
        </p:txBody>
      </p:sp>
      <p:sp>
        <p:nvSpPr>
          <p:cNvPr id="90118" name="Text Box 6"/>
          <p:cNvSpPr txBox="1">
            <a:spLocks noChangeArrowheads="1"/>
          </p:cNvSpPr>
          <p:nvPr/>
        </p:nvSpPr>
        <p:spPr bwMode="auto">
          <a:xfrm>
            <a:off x="1905000" y="2590800"/>
            <a:ext cx="15732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||F(i)-F(j)||</a:t>
            </a:r>
            <a:r>
              <a:rPr lang="en-US" altLang="en-US" sz="800"/>
              <a:t>2</a:t>
            </a:r>
            <a:r>
              <a:rPr lang="en-US" altLang="en-US" sz="1800"/>
              <a:t> / </a:t>
            </a:r>
            <a:r>
              <a:rPr lang="en-US" altLang="en-US" sz="1800">
                <a:sym typeface="Symbol" panose="05050102010706020507" pitchFamily="18" charset="2"/>
              </a:rPr>
              <a:t>I</a:t>
            </a:r>
            <a:endParaRPr lang="en-US" altLang="en-US" sz="1800"/>
          </a:p>
        </p:txBody>
      </p:sp>
      <p:sp>
        <p:nvSpPr>
          <p:cNvPr id="90120" name="Text Box 8"/>
          <p:cNvSpPr txBox="1">
            <a:spLocks noChangeArrowheads="1"/>
          </p:cNvSpPr>
          <p:nvPr/>
        </p:nvSpPr>
        <p:spPr bwMode="auto">
          <a:xfrm>
            <a:off x="4191000" y="2438400"/>
            <a:ext cx="17383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/>
              <a:t>||X(</a:t>
            </a:r>
            <a:r>
              <a:rPr lang="en-US" altLang="en-US" sz="1800" dirty="0" err="1"/>
              <a:t>i</a:t>
            </a:r>
            <a:r>
              <a:rPr lang="en-US" altLang="en-US" sz="1800" dirty="0"/>
              <a:t>)-X(j)||</a:t>
            </a:r>
            <a:r>
              <a:rPr lang="en-US" altLang="en-US" sz="800" dirty="0"/>
              <a:t>2</a:t>
            </a:r>
            <a:r>
              <a:rPr lang="en-US" altLang="en-US" sz="1800" dirty="0"/>
              <a:t> / </a:t>
            </a:r>
            <a:r>
              <a:rPr lang="en-US" altLang="en-US" sz="1800" dirty="0">
                <a:sym typeface="Symbol" panose="05050102010706020507" pitchFamily="18" charset="2"/>
              </a:rPr>
              <a:t>X</a:t>
            </a:r>
            <a:endParaRPr lang="en-US" altLang="en-US" dirty="0"/>
          </a:p>
        </p:txBody>
      </p:sp>
      <p:sp>
        <p:nvSpPr>
          <p:cNvPr id="90121" name="Text Box 9"/>
          <p:cNvSpPr txBox="1">
            <a:spLocks noChangeArrowheads="1"/>
          </p:cNvSpPr>
          <p:nvPr/>
        </p:nvSpPr>
        <p:spPr bwMode="auto">
          <a:xfrm>
            <a:off x="898525" y="3851275"/>
            <a:ext cx="68468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1"/>
                </a:solidFill>
              </a:rPr>
              <a:t>where X(i) is the spatial location of node i</a:t>
            </a:r>
          </a:p>
          <a:p>
            <a:r>
              <a:rPr lang="en-US" altLang="en-US">
                <a:solidFill>
                  <a:schemeClr val="accent1"/>
                </a:solidFill>
              </a:rPr>
              <a:t>           F(i) is the feature vector for node I</a:t>
            </a:r>
          </a:p>
          <a:p>
            <a:r>
              <a:rPr lang="en-US" altLang="en-US">
                <a:solidFill>
                  <a:schemeClr val="accent1"/>
                </a:solidFill>
              </a:rPr>
              <a:t>           which can be intensity, color, texture, motion…</a:t>
            </a:r>
          </a:p>
        </p:txBody>
      </p:sp>
      <p:sp>
        <p:nvSpPr>
          <p:cNvPr id="90123" name="Text Box 11"/>
          <p:cNvSpPr txBox="1">
            <a:spLocks noChangeArrowheads="1"/>
          </p:cNvSpPr>
          <p:nvPr/>
        </p:nvSpPr>
        <p:spPr bwMode="auto">
          <a:xfrm>
            <a:off x="898524" y="5299075"/>
            <a:ext cx="71024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dirty="0"/>
              <a:t>The formula is set up so that w(</a:t>
            </a:r>
            <a:r>
              <a:rPr lang="en-US" altLang="en-US" dirty="0" err="1"/>
              <a:t>i,j</a:t>
            </a:r>
            <a:r>
              <a:rPr lang="en-US" altLang="en-US" dirty="0"/>
              <a:t>) is 0 for nodes that</a:t>
            </a:r>
          </a:p>
          <a:p>
            <a:r>
              <a:rPr lang="en-US" altLang="en-US" dirty="0"/>
              <a:t>are too far apart.</a:t>
            </a:r>
          </a:p>
        </p:txBody>
      </p:sp>
    </p:spTree>
    <p:extLst>
      <p:ext uri="{BB962C8B-B14F-4D97-AF65-F5344CB8AC3E}">
        <p14:creationId xmlns:p14="http://schemas.microsoft.com/office/powerpoint/2010/main" val="330958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8908-5B41-4EBE-9FDB-0E3ED0DC6B0A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 of </a:t>
            </a:r>
            <a:r>
              <a:rPr lang="en-US" altLang="en-US" dirty="0" smtClean="0"/>
              <a:t> Shi </a:t>
            </a:r>
            <a:r>
              <a:rPr lang="en-US" altLang="en-US" dirty="0"/>
              <a:t>Clustering</a:t>
            </a:r>
          </a:p>
        </p:txBody>
      </p:sp>
      <p:pic>
        <p:nvPicPr>
          <p:cNvPr id="160774" name="Picture 6" descr="H:\jshi\profile\Personal\color+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7086600" cy="47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776" name="Text Box 8"/>
          <p:cNvSpPr txBox="1">
            <a:spLocks noChangeArrowheads="1"/>
          </p:cNvSpPr>
          <p:nvPr/>
        </p:nvSpPr>
        <p:spPr bwMode="auto">
          <a:xfrm>
            <a:off x="5173662" y="762000"/>
            <a:ext cx="3970338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See Shi’s Web Page</a:t>
            </a:r>
          </a:p>
          <a:p>
            <a:r>
              <a:rPr lang="en-US" altLang="en-US"/>
              <a:t>http://www-2.cs.cmu.edu/~jshi</a:t>
            </a:r>
          </a:p>
        </p:txBody>
      </p:sp>
    </p:spTree>
    <p:extLst>
      <p:ext uri="{BB962C8B-B14F-4D97-AF65-F5344CB8AC3E}">
        <p14:creationId xmlns:p14="http://schemas.microsoft.com/office/powerpoint/2010/main" val="38681535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Random Fields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611188" y="6148388"/>
          <a:ext cx="770890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3" imgW="3860640" imgH="355320" progId="Equation.3">
                  <p:embed/>
                </p:oleObj>
              </mc:Choice>
              <mc:Fallback>
                <p:oleObj name="Equation" r:id="rId3" imgW="3860640" imgH="35532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6148388"/>
                        <a:ext cx="7708900" cy="709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1524000" y="16002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895600" y="16002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524000" y="28194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16" name="Straight Connector 15"/>
          <p:cNvCxnSpPr>
            <a:stCxn id="13" idx="6"/>
            <a:endCxn id="14" idx="2"/>
          </p:cNvCxnSpPr>
          <p:nvPr/>
        </p:nvCxnSpPr>
        <p:spPr>
          <a:xfrm>
            <a:off x="2286000" y="19812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3" idx="4"/>
            <a:endCxn id="15" idx="0"/>
          </p:cNvCxnSpPr>
          <p:nvPr/>
        </p:nvCxnSpPr>
        <p:spPr>
          <a:xfrm rot="5400000">
            <a:off x="1676401" y="2590800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895600" y="28194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3048001" y="2590800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286000" y="32766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302125" y="16525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673725" y="16525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4302125" y="28717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24" name="Straight Connector 23"/>
          <p:cNvCxnSpPr>
            <a:stCxn id="21" idx="6"/>
            <a:endCxn id="22" idx="2"/>
          </p:cNvCxnSpPr>
          <p:nvPr/>
        </p:nvCxnSpPr>
        <p:spPr>
          <a:xfrm>
            <a:off x="5064125" y="2033588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1" idx="4"/>
            <a:endCxn id="23" idx="0"/>
          </p:cNvCxnSpPr>
          <p:nvPr/>
        </p:nvCxnSpPr>
        <p:spPr>
          <a:xfrm rot="5400000">
            <a:off x="4455319" y="2643981"/>
            <a:ext cx="4572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673725" y="28717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27" name="Straight Connector 26"/>
          <p:cNvCxnSpPr>
            <a:stCxn id="22" idx="4"/>
            <a:endCxn id="26" idx="0"/>
          </p:cNvCxnSpPr>
          <p:nvPr/>
        </p:nvCxnSpPr>
        <p:spPr>
          <a:xfrm rot="5400000">
            <a:off x="5826919" y="2643981"/>
            <a:ext cx="4572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064125" y="3328988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524000" y="4062413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30" name="Straight Connector 29"/>
          <p:cNvCxnSpPr>
            <a:endCxn id="29" idx="0"/>
          </p:cNvCxnSpPr>
          <p:nvPr/>
        </p:nvCxnSpPr>
        <p:spPr>
          <a:xfrm rot="5400000">
            <a:off x="1676401" y="3832225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895600" y="4062413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3048001" y="3832225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286000" y="4519613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302125" y="41148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35" name="Straight Connector 34"/>
          <p:cNvCxnSpPr>
            <a:endCxn id="34" idx="0"/>
          </p:cNvCxnSpPr>
          <p:nvPr/>
        </p:nvCxnSpPr>
        <p:spPr>
          <a:xfrm rot="5400000">
            <a:off x="4455319" y="3886994"/>
            <a:ext cx="4572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673725" y="41148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37" name="Straight Connector 36"/>
          <p:cNvCxnSpPr>
            <a:endCxn id="36" idx="0"/>
          </p:cNvCxnSpPr>
          <p:nvPr/>
        </p:nvCxnSpPr>
        <p:spPr>
          <a:xfrm rot="5400000">
            <a:off x="5826919" y="3886994"/>
            <a:ext cx="4572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64125" y="45720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675063" y="19812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675063" y="32766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675063" y="4519613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7" name="TextBox 43"/>
          <p:cNvSpPr txBox="1">
            <a:spLocks noChangeArrowheads="1"/>
          </p:cNvSpPr>
          <p:nvPr/>
        </p:nvSpPr>
        <p:spPr bwMode="auto">
          <a:xfrm>
            <a:off x="6629400" y="1219200"/>
            <a:ext cx="21034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Node y</a:t>
            </a:r>
            <a:r>
              <a:rPr lang="en-US" baseline="-25000"/>
              <a:t>i</a:t>
            </a:r>
            <a:r>
              <a:rPr lang="en-US"/>
              <a:t>: pixel label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rot="5400000">
            <a:off x="6438900" y="1638300"/>
            <a:ext cx="228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10800000" flipV="1">
            <a:off x="6324600" y="2590800"/>
            <a:ext cx="685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0" name="TextBox 43"/>
          <p:cNvSpPr txBox="1">
            <a:spLocks noChangeArrowheads="1"/>
          </p:cNvSpPr>
          <p:nvPr/>
        </p:nvSpPr>
        <p:spPr bwMode="auto">
          <a:xfrm>
            <a:off x="7010400" y="1905000"/>
            <a:ext cx="2133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Edge: constrained pairs</a:t>
            </a:r>
          </a:p>
        </p:txBody>
      </p:sp>
      <p:sp>
        <p:nvSpPr>
          <p:cNvPr id="1061" name="TextBox 45"/>
          <p:cNvSpPr txBox="1">
            <a:spLocks noChangeArrowheads="1"/>
          </p:cNvSpPr>
          <p:nvPr/>
        </p:nvSpPr>
        <p:spPr bwMode="auto">
          <a:xfrm>
            <a:off x="1600200" y="5334000"/>
            <a:ext cx="2743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Cost to assign a label to each pixel</a:t>
            </a:r>
          </a:p>
        </p:txBody>
      </p:sp>
      <p:sp>
        <p:nvSpPr>
          <p:cNvPr id="1062" name="TextBox 46"/>
          <p:cNvSpPr txBox="1">
            <a:spLocks noChangeArrowheads="1"/>
          </p:cNvSpPr>
          <p:nvPr/>
        </p:nvSpPr>
        <p:spPr bwMode="auto">
          <a:xfrm>
            <a:off x="5257800" y="5410200"/>
            <a:ext cx="34972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Cost to assign a pair of labels to connected pixels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3429000" y="5791200"/>
            <a:ext cx="246063" cy="3571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6324600" y="6056313"/>
            <a:ext cx="152400" cy="192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30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Markov Random Fields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990600"/>
          </a:xfrm>
        </p:spPr>
        <p:txBody>
          <a:bodyPr/>
          <a:lstStyle/>
          <a:p>
            <a:r>
              <a:rPr lang="en-US" smtClean="0"/>
              <a:t>Example: “label smoothing” grid</a:t>
            </a:r>
          </a:p>
        </p:txBody>
      </p:sp>
      <p:sp>
        <p:nvSpPr>
          <p:cNvPr id="47" name="Oval 46"/>
          <p:cNvSpPr/>
          <p:nvPr/>
        </p:nvSpPr>
        <p:spPr>
          <a:xfrm>
            <a:off x="1411288" y="20574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2782888" y="20574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1411288" y="32766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50" name="Straight Connector 49"/>
          <p:cNvCxnSpPr>
            <a:stCxn id="47" idx="6"/>
            <a:endCxn id="48" idx="2"/>
          </p:cNvCxnSpPr>
          <p:nvPr/>
        </p:nvCxnSpPr>
        <p:spPr>
          <a:xfrm>
            <a:off x="2173288" y="24384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7" idx="4"/>
            <a:endCxn id="49" idx="0"/>
          </p:cNvCxnSpPr>
          <p:nvPr/>
        </p:nvCxnSpPr>
        <p:spPr>
          <a:xfrm rot="5400000">
            <a:off x="1563688" y="3048000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782888" y="32766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rot="5400000">
            <a:off x="2935288" y="3048000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173288" y="37338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4189413" y="21097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5561013" y="21097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4189413" y="33289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58" name="Straight Connector 57"/>
          <p:cNvCxnSpPr>
            <a:stCxn id="55" idx="6"/>
            <a:endCxn id="56" idx="2"/>
          </p:cNvCxnSpPr>
          <p:nvPr/>
        </p:nvCxnSpPr>
        <p:spPr>
          <a:xfrm>
            <a:off x="4951413" y="2490788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5" idx="4"/>
            <a:endCxn id="57" idx="0"/>
          </p:cNvCxnSpPr>
          <p:nvPr/>
        </p:nvCxnSpPr>
        <p:spPr>
          <a:xfrm rot="5400000">
            <a:off x="4342607" y="3101181"/>
            <a:ext cx="4572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5561013" y="33289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1" name="Straight Connector 60"/>
          <p:cNvCxnSpPr>
            <a:stCxn id="56" idx="4"/>
            <a:endCxn id="60" idx="0"/>
          </p:cNvCxnSpPr>
          <p:nvPr/>
        </p:nvCxnSpPr>
        <p:spPr>
          <a:xfrm rot="5400000">
            <a:off x="5714207" y="3101181"/>
            <a:ext cx="4572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951413" y="3786188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1411288" y="4519613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4" name="Straight Connector 63"/>
          <p:cNvCxnSpPr>
            <a:endCxn id="63" idx="0"/>
          </p:cNvCxnSpPr>
          <p:nvPr/>
        </p:nvCxnSpPr>
        <p:spPr>
          <a:xfrm rot="5400000">
            <a:off x="1563688" y="4289425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2782888" y="4519613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 rot="5400000">
            <a:off x="2935288" y="4289425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173288" y="4976813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89413" y="45720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9" name="Straight Connector 68"/>
          <p:cNvCxnSpPr>
            <a:endCxn id="68" idx="0"/>
          </p:cNvCxnSpPr>
          <p:nvPr/>
        </p:nvCxnSpPr>
        <p:spPr>
          <a:xfrm rot="5400000">
            <a:off x="4342607" y="4344194"/>
            <a:ext cx="4572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561013" y="45720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rot="5400000">
            <a:off x="5714207" y="4344194"/>
            <a:ext cx="4572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951413" y="50292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562350" y="24384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562350" y="37338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562350" y="4976813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2" name="TextBox 43"/>
          <p:cNvSpPr txBox="1">
            <a:spLocks noChangeArrowheads="1"/>
          </p:cNvSpPr>
          <p:nvPr/>
        </p:nvSpPr>
        <p:spPr bwMode="auto">
          <a:xfrm>
            <a:off x="6516688" y="914400"/>
            <a:ext cx="1800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Unary potential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 rot="5400000">
            <a:off x="6326188" y="2095500"/>
            <a:ext cx="228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4" name="TextBox 46"/>
          <p:cNvSpPr txBox="1">
            <a:spLocks noChangeArrowheads="1"/>
          </p:cNvSpPr>
          <p:nvPr/>
        </p:nvSpPr>
        <p:spPr bwMode="auto">
          <a:xfrm>
            <a:off x="6821488" y="3048000"/>
            <a:ext cx="11080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    0    1</a:t>
            </a:r>
          </a:p>
          <a:p>
            <a:r>
              <a:rPr lang="en-US"/>
              <a:t>0  0    K	</a:t>
            </a:r>
          </a:p>
          <a:p>
            <a:r>
              <a:rPr lang="en-US"/>
              <a:t>1  K    0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rot="10800000" flipV="1">
            <a:off x="6211888" y="3048000"/>
            <a:ext cx="685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7050088" y="3352800"/>
            <a:ext cx="8382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6684169" y="3620294"/>
            <a:ext cx="8382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8" name="TextBox 54"/>
          <p:cNvSpPr txBox="1">
            <a:spLocks noChangeArrowheads="1"/>
          </p:cNvSpPr>
          <p:nvPr/>
        </p:nvSpPr>
        <p:spPr bwMode="auto">
          <a:xfrm>
            <a:off x="6973888" y="2667000"/>
            <a:ext cx="20177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Pairwise Potential</a:t>
            </a:r>
          </a:p>
        </p:txBody>
      </p:sp>
      <p:sp>
        <p:nvSpPr>
          <p:cNvPr id="2089" name="TextBox 82"/>
          <p:cNvSpPr txBox="1">
            <a:spLocks noChangeArrowheads="1"/>
          </p:cNvSpPr>
          <p:nvPr/>
        </p:nvSpPr>
        <p:spPr bwMode="auto">
          <a:xfrm>
            <a:off x="6669088" y="1371600"/>
            <a:ext cx="23796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0: -</a:t>
            </a:r>
            <a:r>
              <a:rPr lang="en-US" dirty="0" err="1" smtClean="0"/>
              <a:t>logP</a:t>
            </a:r>
            <a:r>
              <a:rPr lang="en-US" dirty="0" smtClean="0"/>
              <a:t>(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 = 0 | data)</a:t>
            </a:r>
          </a:p>
          <a:p>
            <a:r>
              <a:rPr lang="en-US" dirty="0" smtClean="0"/>
              <a:t>1</a:t>
            </a:r>
            <a:r>
              <a:rPr lang="en-US" dirty="0"/>
              <a:t>: -</a:t>
            </a:r>
            <a:r>
              <a:rPr lang="en-US" dirty="0" err="1"/>
              <a:t>logP</a:t>
            </a:r>
            <a:r>
              <a:rPr lang="en-US" dirty="0"/>
              <a:t>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1 </a:t>
            </a:r>
            <a:r>
              <a:rPr lang="en-US" dirty="0" smtClean="0"/>
              <a:t>| </a:t>
            </a:r>
            <a:r>
              <a:rPr lang="en-US" dirty="0"/>
              <a:t>data) 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611188" y="6148388"/>
          <a:ext cx="770890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3" imgW="3860640" imgH="355320" progId="Equation.3">
                  <p:embed/>
                </p:oleObj>
              </mc:Choice>
              <mc:Fallback>
                <p:oleObj name="Equation" r:id="rId3" imgW="3860640" imgH="355320" progId="Equation.3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6148388"/>
                        <a:ext cx="7708900" cy="709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316913" y="332529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K&gt;0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4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/>
          <p:cNvSpPr/>
          <p:nvPr/>
        </p:nvSpPr>
        <p:spPr>
          <a:xfrm>
            <a:off x="4648200" y="5029200"/>
            <a:ext cx="914400" cy="457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6" name="Straight Connector 135"/>
          <p:cNvCxnSpPr/>
          <p:nvPr/>
        </p:nvCxnSpPr>
        <p:spPr>
          <a:xfrm rot="5400000">
            <a:off x="4953000" y="3733800"/>
            <a:ext cx="16764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rot="10800000" flipV="1">
            <a:off x="5086350" y="3657600"/>
            <a:ext cx="238125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971800" y="3733800"/>
            <a:ext cx="21336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16200000" flipH="1">
            <a:off x="3962400" y="4114800"/>
            <a:ext cx="1295400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rot="5400000">
            <a:off x="4686300" y="4533900"/>
            <a:ext cx="11430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rot="10800000" flipV="1">
            <a:off x="5105400" y="4343400"/>
            <a:ext cx="15240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5400000">
            <a:off x="4762500" y="4152900"/>
            <a:ext cx="14478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rot="16200000" flipH="1">
            <a:off x="4076700" y="4229100"/>
            <a:ext cx="16764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Solving MRFs with graph cuts</a:t>
            </a:r>
          </a:p>
        </p:txBody>
      </p:sp>
      <p:grpSp>
        <p:nvGrpSpPr>
          <p:cNvPr id="2" name="Group 41"/>
          <p:cNvGrpSpPr/>
          <p:nvPr/>
        </p:nvGrpSpPr>
        <p:grpSpPr>
          <a:xfrm>
            <a:off x="2860675" y="2057400"/>
            <a:ext cx="4911725" cy="3276600"/>
            <a:chOff x="1411287" y="2057400"/>
            <a:chExt cx="4911725" cy="3276600"/>
          </a:xfrm>
          <a:scene3d>
            <a:camera prst="isometricOffAxis2Top"/>
            <a:lightRig rig="threePt" dir="t"/>
          </a:scene3d>
        </p:grpSpPr>
        <p:sp>
          <p:nvSpPr>
            <p:cNvPr id="47" name="Oval 46"/>
            <p:cNvSpPr/>
            <p:nvPr/>
          </p:nvSpPr>
          <p:spPr>
            <a:xfrm>
              <a:off x="1411287" y="20574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2782887" y="20574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1411287" y="32766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0" name="Straight Connector 49"/>
            <p:cNvCxnSpPr>
              <a:stCxn id="47" idx="6"/>
              <a:endCxn id="48" idx="2"/>
            </p:cNvCxnSpPr>
            <p:nvPr/>
          </p:nvCxnSpPr>
          <p:spPr>
            <a:xfrm>
              <a:off x="2173287" y="24384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7" idx="4"/>
              <a:endCxn id="49" idx="0"/>
            </p:cNvCxnSpPr>
            <p:nvPr/>
          </p:nvCxnSpPr>
          <p:spPr>
            <a:xfrm rot="5400000">
              <a:off x="1563688" y="3048000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782887" y="32766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 rot="5400000">
              <a:off x="2935288" y="3048000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173287" y="37338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4189412" y="21097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5561012" y="21097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4189412" y="33289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8" name="Straight Connector 57"/>
            <p:cNvCxnSpPr>
              <a:stCxn id="55" idx="6"/>
              <a:endCxn id="56" idx="2"/>
            </p:cNvCxnSpPr>
            <p:nvPr/>
          </p:nvCxnSpPr>
          <p:spPr>
            <a:xfrm>
              <a:off x="4951412" y="2490788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5" idx="4"/>
              <a:endCxn id="57" idx="0"/>
            </p:cNvCxnSpPr>
            <p:nvPr/>
          </p:nvCxnSpPr>
          <p:spPr>
            <a:xfrm rot="5400000">
              <a:off x="4342606" y="3101181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5561012" y="33289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1" name="Straight Connector 60"/>
            <p:cNvCxnSpPr>
              <a:stCxn id="56" idx="4"/>
              <a:endCxn id="60" idx="0"/>
            </p:cNvCxnSpPr>
            <p:nvPr/>
          </p:nvCxnSpPr>
          <p:spPr>
            <a:xfrm rot="5400000">
              <a:off x="5714206" y="3101181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4951412" y="3786188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1411287" y="4519613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4" name="Straight Connector 63"/>
            <p:cNvCxnSpPr>
              <a:endCxn id="63" idx="0"/>
            </p:cNvCxnSpPr>
            <p:nvPr/>
          </p:nvCxnSpPr>
          <p:spPr>
            <a:xfrm rot="5400000">
              <a:off x="1563688" y="4289425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2782887" y="4519613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6" name="Straight Connector 65"/>
            <p:cNvCxnSpPr/>
            <p:nvPr/>
          </p:nvCxnSpPr>
          <p:spPr>
            <a:xfrm rot="5400000">
              <a:off x="2935288" y="4289425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173287" y="4976813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189412" y="45720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9" name="Straight Connector 68"/>
            <p:cNvCxnSpPr>
              <a:endCxn id="68" idx="0"/>
            </p:cNvCxnSpPr>
            <p:nvPr/>
          </p:nvCxnSpPr>
          <p:spPr>
            <a:xfrm rot="5400000">
              <a:off x="4342606" y="4344194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5561012" y="45720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71" name="Straight Connector 70"/>
            <p:cNvCxnSpPr>
              <a:endCxn id="70" idx="0"/>
            </p:cNvCxnSpPr>
            <p:nvPr/>
          </p:nvCxnSpPr>
          <p:spPr>
            <a:xfrm rot="5400000">
              <a:off x="5714206" y="4344194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951412" y="50292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562350" y="24384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562350" y="37338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562350" y="4976813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611188" y="6148388"/>
          <a:ext cx="770890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Equation" r:id="rId3" imgW="3860640" imgH="355320" progId="Equation.3">
                  <p:embed/>
                </p:oleObj>
              </mc:Choice>
              <mc:Fallback>
                <p:oleObj name="Equation" r:id="rId3" imgW="3860640" imgH="355320" progId="Equation.3">
                  <p:embed/>
                  <p:pic>
                    <p:nvPicPr>
                      <p:cNvPr id="30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6148388"/>
                        <a:ext cx="7708900" cy="709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4800600" y="1447800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5" name="Straight Connector 84"/>
          <p:cNvCxnSpPr>
            <a:stCxn id="44" idx="4"/>
          </p:cNvCxnSpPr>
          <p:nvPr/>
        </p:nvCxnSpPr>
        <p:spPr>
          <a:xfrm rot="5400000">
            <a:off x="4038600" y="1828800"/>
            <a:ext cx="114300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4" idx="4"/>
          </p:cNvCxnSpPr>
          <p:nvPr/>
        </p:nvCxnSpPr>
        <p:spPr>
          <a:xfrm rot="5400000">
            <a:off x="4572000" y="2514600"/>
            <a:ext cx="1295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44" idx="4"/>
          </p:cNvCxnSpPr>
          <p:nvPr/>
        </p:nvCxnSpPr>
        <p:spPr>
          <a:xfrm rot="16200000" flipH="1">
            <a:off x="5105400" y="2057400"/>
            <a:ext cx="152400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16200000" flipH="1">
            <a:off x="4762500" y="2400300"/>
            <a:ext cx="23622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4" idx="4"/>
          </p:cNvCxnSpPr>
          <p:nvPr/>
        </p:nvCxnSpPr>
        <p:spPr>
          <a:xfrm rot="16200000" flipH="1">
            <a:off x="5638800" y="1524000"/>
            <a:ext cx="167640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44" idx="4"/>
          </p:cNvCxnSpPr>
          <p:nvPr/>
        </p:nvCxnSpPr>
        <p:spPr>
          <a:xfrm rot="5400000">
            <a:off x="3162300" y="1638300"/>
            <a:ext cx="182880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44" idx="4"/>
          </p:cNvCxnSpPr>
          <p:nvPr/>
        </p:nvCxnSpPr>
        <p:spPr>
          <a:xfrm rot="5400000">
            <a:off x="3695700" y="2324100"/>
            <a:ext cx="1981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44" idx="4"/>
          </p:cNvCxnSpPr>
          <p:nvPr/>
        </p:nvCxnSpPr>
        <p:spPr>
          <a:xfrm rot="16200000" flipH="1">
            <a:off x="4229100" y="2933700"/>
            <a:ext cx="2209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44" idx="4"/>
          </p:cNvCxnSpPr>
          <p:nvPr/>
        </p:nvCxnSpPr>
        <p:spPr>
          <a:xfrm rot="5400000">
            <a:off x="4152900" y="2476500"/>
            <a:ext cx="1676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44" idx="4"/>
          </p:cNvCxnSpPr>
          <p:nvPr/>
        </p:nvCxnSpPr>
        <p:spPr>
          <a:xfrm rot="5400000">
            <a:off x="3581400" y="1752600"/>
            <a:ext cx="152400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44" idx="4"/>
          </p:cNvCxnSpPr>
          <p:nvPr/>
        </p:nvCxnSpPr>
        <p:spPr>
          <a:xfrm rot="16200000" flipH="1">
            <a:off x="4648200" y="2514600"/>
            <a:ext cx="1828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44" idx="4"/>
          </p:cNvCxnSpPr>
          <p:nvPr/>
        </p:nvCxnSpPr>
        <p:spPr>
          <a:xfrm rot="16200000" flipH="1">
            <a:off x="5181600" y="1981200"/>
            <a:ext cx="2057400" cy="190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9" name="TextBox 125"/>
          <p:cNvSpPr txBox="1">
            <a:spLocks noChangeArrowheads="1"/>
          </p:cNvSpPr>
          <p:nvPr/>
        </p:nvSpPr>
        <p:spPr bwMode="auto">
          <a:xfrm>
            <a:off x="6019800" y="1219200"/>
            <a:ext cx="18907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Source (Label 0)</a:t>
            </a:r>
          </a:p>
        </p:txBody>
      </p:sp>
      <p:sp>
        <p:nvSpPr>
          <p:cNvPr id="3100" name="TextBox 126"/>
          <p:cNvSpPr txBox="1">
            <a:spLocks noChangeArrowheads="1"/>
          </p:cNvSpPr>
          <p:nvPr/>
        </p:nvSpPr>
        <p:spPr bwMode="auto">
          <a:xfrm>
            <a:off x="5867400" y="5257800"/>
            <a:ext cx="160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Sink (Label 1)</a:t>
            </a:r>
          </a:p>
        </p:txBody>
      </p:sp>
      <p:sp>
        <p:nvSpPr>
          <p:cNvPr id="3101" name="TextBox 127"/>
          <p:cNvSpPr txBox="1">
            <a:spLocks noChangeArrowheads="1"/>
          </p:cNvSpPr>
          <p:nvPr/>
        </p:nvSpPr>
        <p:spPr bwMode="auto">
          <a:xfrm>
            <a:off x="6400800" y="2286000"/>
            <a:ext cx="2095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Cost to assign to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02" name="TextBox 128"/>
          <p:cNvSpPr txBox="1">
            <a:spLocks noChangeArrowheads="1"/>
          </p:cNvSpPr>
          <p:nvPr/>
        </p:nvSpPr>
        <p:spPr bwMode="auto">
          <a:xfrm>
            <a:off x="2286000" y="4876800"/>
            <a:ext cx="2095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Cost to assign to 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103" name="TextBox 129"/>
          <p:cNvSpPr txBox="1">
            <a:spLocks noChangeArrowheads="1"/>
          </p:cNvSpPr>
          <p:nvPr/>
        </p:nvSpPr>
        <p:spPr bwMode="auto">
          <a:xfrm>
            <a:off x="304800" y="4038600"/>
            <a:ext cx="208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Cost to split nodes</a:t>
            </a:r>
          </a:p>
        </p:txBody>
      </p:sp>
      <p:cxnSp>
        <p:nvCxnSpPr>
          <p:cNvPr id="132" name="Straight Arrow Connector 131"/>
          <p:cNvCxnSpPr>
            <a:stCxn id="3103" idx="3"/>
          </p:cNvCxnSpPr>
          <p:nvPr/>
        </p:nvCxnSpPr>
        <p:spPr>
          <a:xfrm flipV="1">
            <a:off x="2387600" y="3886200"/>
            <a:ext cx="1193800" cy="336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reeform 132"/>
          <p:cNvSpPr/>
          <p:nvPr/>
        </p:nvSpPr>
        <p:spPr>
          <a:xfrm>
            <a:off x="3067050" y="2057400"/>
            <a:ext cx="3867150" cy="2476500"/>
          </a:xfrm>
          <a:custGeom>
            <a:avLst/>
            <a:gdLst>
              <a:gd name="connsiteX0" fmla="*/ 2076450 w 2076450"/>
              <a:gd name="connsiteY0" fmla="*/ 0 h 2171700"/>
              <a:gd name="connsiteX1" fmla="*/ 1905000 w 2076450"/>
              <a:gd name="connsiteY1" fmla="*/ 38100 h 2171700"/>
              <a:gd name="connsiteX2" fmla="*/ 1790700 w 2076450"/>
              <a:gd name="connsiteY2" fmla="*/ 95250 h 2171700"/>
              <a:gd name="connsiteX3" fmla="*/ 1676400 w 2076450"/>
              <a:gd name="connsiteY3" fmla="*/ 209550 h 2171700"/>
              <a:gd name="connsiteX4" fmla="*/ 1638300 w 2076450"/>
              <a:gd name="connsiteY4" fmla="*/ 266700 h 2171700"/>
              <a:gd name="connsiteX5" fmla="*/ 1543050 w 2076450"/>
              <a:gd name="connsiteY5" fmla="*/ 381000 h 2171700"/>
              <a:gd name="connsiteX6" fmla="*/ 1504950 w 2076450"/>
              <a:gd name="connsiteY6" fmla="*/ 514350 h 2171700"/>
              <a:gd name="connsiteX7" fmla="*/ 1428750 w 2076450"/>
              <a:gd name="connsiteY7" fmla="*/ 628650 h 2171700"/>
              <a:gd name="connsiteX8" fmla="*/ 1352550 w 2076450"/>
              <a:gd name="connsiteY8" fmla="*/ 723900 h 2171700"/>
              <a:gd name="connsiteX9" fmla="*/ 1276350 w 2076450"/>
              <a:gd name="connsiteY9" fmla="*/ 838200 h 2171700"/>
              <a:gd name="connsiteX10" fmla="*/ 1162050 w 2076450"/>
              <a:gd name="connsiteY10" fmla="*/ 952500 h 2171700"/>
              <a:gd name="connsiteX11" fmla="*/ 1104900 w 2076450"/>
              <a:gd name="connsiteY11" fmla="*/ 1009650 h 2171700"/>
              <a:gd name="connsiteX12" fmla="*/ 1047750 w 2076450"/>
              <a:gd name="connsiteY12" fmla="*/ 1085850 h 2171700"/>
              <a:gd name="connsiteX13" fmla="*/ 971550 w 2076450"/>
              <a:gd name="connsiteY13" fmla="*/ 1200150 h 2171700"/>
              <a:gd name="connsiteX14" fmla="*/ 933450 w 2076450"/>
              <a:gd name="connsiteY14" fmla="*/ 1257300 h 2171700"/>
              <a:gd name="connsiteX15" fmla="*/ 876300 w 2076450"/>
              <a:gd name="connsiteY15" fmla="*/ 1295400 h 2171700"/>
              <a:gd name="connsiteX16" fmla="*/ 819150 w 2076450"/>
              <a:gd name="connsiteY16" fmla="*/ 1352550 h 2171700"/>
              <a:gd name="connsiteX17" fmla="*/ 762000 w 2076450"/>
              <a:gd name="connsiteY17" fmla="*/ 1371600 h 2171700"/>
              <a:gd name="connsiteX18" fmla="*/ 647700 w 2076450"/>
              <a:gd name="connsiteY18" fmla="*/ 1447800 h 2171700"/>
              <a:gd name="connsiteX19" fmla="*/ 590550 w 2076450"/>
              <a:gd name="connsiteY19" fmla="*/ 1485900 h 2171700"/>
              <a:gd name="connsiteX20" fmla="*/ 476250 w 2076450"/>
              <a:gd name="connsiteY20" fmla="*/ 1543050 h 2171700"/>
              <a:gd name="connsiteX21" fmla="*/ 419100 w 2076450"/>
              <a:gd name="connsiteY21" fmla="*/ 1562100 h 2171700"/>
              <a:gd name="connsiteX22" fmla="*/ 361950 w 2076450"/>
              <a:gd name="connsiteY22" fmla="*/ 1600200 h 2171700"/>
              <a:gd name="connsiteX23" fmla="*/ 247650 w 2076450"/>
              <a:gd name="connsiteY23" fmla="*/ 1638300 h 2171700"/>
              <a:gd name="connsiteX24" fmla="*/ 114300 w 2076450"/>
              <a:gd name="connsiteY24" fmla="*/ 1695450 h 2171700"/>
              <a:gd name="connsiteX25" fmla="*/ 57150 w 2076450"/>
              <a:gd name="connsiteY25" fmla="*/ 1733550 h 2171700"/>
              <a:gd name="connsiteX26" fmla="*/ 0 w 2076450"/>
              <a:gd name="connsiteY26" fmla="*/ 1847850 h 2171700"/>
              <a:gd name="connsiteX27" fmla="*/ 19050 w 2076450"/>
              <a:gd name="connsiteY27" fmla="*/ 2000250 h 2171700"/>
              <a:gd name="connsiteX28" fmla="*/ 38100 w 2076450"/>
              <a:gd name="connsiteY28" fmla="*/ 2095500 h 2171700"/>
              <a:gd name="connsiteX29" fmla="*/ 95250 w 2076450"/>
              <a:gd name="connsiteY29" fmla="*/ 2114550 h 2171700"/>
              <a:gd name="connsiteX30" fmla="*/ 114300 w 2076450"/>
              <a:gd name="connsiteY30" fmla="*/ 2171700 h 21717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828800 w 3867150"/>
              <a:gd name="connsiteY28" fmla="*/ 2095500 h 2476500"/>
              <a:gd name="connsiteX29" fmla="*/ 1885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828800 w 3867150"/>
              <a:gd name="connsiteY28" fmla="*/ 2095500 h 2476500"/>
              <a:gd name="connsiteX29" fmla="*/ 1504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143000 w 3867150"/>
              <a:gd name="connsiteY28" fmla="*/ 2324100 h 2476500"/>
              <a:gd name="connsiteX29" fmla="*/ 1504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143000 w 3867150"/>
              <a:gd name="connsiteY28" fmla="*/ 2324100 h 2476500"/>
              <a:gd name="connsiteX29" fmla="*/ 895350 w 3867150"/>
              <a:gd name="connsiteY29" fmla="*/ 2343150 h 2476500"/>
              <a:gd name="connsiteX30" fmla="*/ 0 w 3867150"/>
              <a:gd name="connsiteY30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67150" h="2476500">
                <a:moveTo>
                  <a:pt x="3867150" y="0"/>
                </a:moveTo>
                <a:cubicBezTo>
                  <a:pt x="3823250" y="7317"/>
                  <a:pt x="3742597" y="14652"/>
                  <a:pt x="3695700" y="38100"/>
                </a:cubicBezTo>
                <a:cubicBezTo>
                  <a:pt x="3547984" y="111958"/>
                  <a:pt x="3725048" y="47367"/>
                  <a:pt x="3581400" y="95250"/>
                </a:cubicBezTo>
                <a:cubicBezTo>
                  <a:pt x="3543300" y="133350"/>
                  <a:pt x="3496988" y="164718"/>
                  <a:pt x="3467100" y="209550"/>
                </a:cubicBezTo>
                <a:cubicBezTo>
                  <a:pt x="3454400" y="228600"/>
                  <a:pt x="3443657" y="249111"/>
                  <a:pt x="3429000" y="266700"/>
                </a:cubicBezTo>
                <a:cubicBezTo>
                  <a:pt x="3306768" y="413379"/>
                  <a:pt x="3428345" y="239107"/>
                  <a:pt x="3333750" y="381000"/>
                </a:cubicBezTo>
                <a:cubicBezTo>
                  <a:pt x="3329266" y="398936"/>
                  <a:pt x="3308072" y="491990"/>
                  <a:pt x="3295650" y="514350"/>
                </a:cubicBezTo>
                <a:cubicBezTo>
                  <a:pt x="3273412" y="554378"/>
                  <a:pt x="3233930" y="585209"/>
                  <a:pt x="3219450" y="628650"/>
                </a:cubicBezTo>
                <a:cubicBezTo>
                  <a:pt x="3193160" y="707520"/>
                  <a:pt x="3217108" y="674661"/>
                  <a:pt x="3143250" y="723900"/>
                </a:cubicBezTo>
                <a:cubicBezTo>
                  <a:pt x="3117850" y="762000"/>
                  <a:pt x="3099429" y="805821"/>
                  <a:pt x="3067050" y="838200"/>
                </a:cubicBezTo>
                <a:lnTo>
                  <a:pt x="2952750" y="952500"/>
                </a:lnTo>
                <a:cubicBezTo>
                  <a:pt x="2933700" y="971550"/>
                  <a:pt x="2911764" y="988097"/>
                  <a:pt x="2895600" y="1009650"/>
                </a:cubicBezTo>
                <a:lnTo>
                  <a:pt x="2838450" y="1085850"/>
                </a:lnTo>
                <a:cubicBezTo>
                  <a:pt x="2804972" y="1186285"/>
                  <a:pt x="2841527" y="1105018"/>
                  <a:pt x="2762250" y="1200150"/>
                </a:cubicBezTo>
                <a:cubicBezTo>
                  <a:pt x="2747593" y="1217739"/>
                  <a:pt x="2740339" y="1241111"/>
                  <a:pt x="2724150" y="1257300"/>
                </a:cubicBezTo>
                <a:cubicBezTo>
                  <a:pt x="2707961" y="1273489"/>
                  <a:pt x="2684589" y="1280743"/>
                  <a:pt x="2667000" y="1295400"/>
                </a:cubicBezTo>
                <a:cubicBezTo>
                  <a:pt x="2646304" y="1312647"/>
                  <a:pt x="2632266" y="1337606"/>
                  <a:pt x="2609850" y="1352550"/>
                </a:cubicBezTo>
                <a:cubicBezTo>
                  <a:pt x="2593142" y="1363689"/>
                  <a:pt x="2570253" y="1361848"/>
                  <a:pt x="2552700" y="1371600"/>
                </a:cubicBezTo>
                <a:cubicBezTo>
                  <a:pt x="2512672" y="1393838"/>
                  <a:pt x="2476500" y="1422400"/>
                  <a:pt x="2438400" y="1447800"/>
                </a:cubicBezTo>
                <a:cubicBezTo>
                  <a:pt x="2419350" y="1460500"/>
                  <a:pt x="2402970" y="1478660"/>
                  <a:pt x="2381250" y="1485900"/>
                </a:cubicBezTo>
                <a:cubicBezTo>
                  <a:pt x="2237602" y="1533783"/>
                  <a:pt x="2414666" y="1469192"/>
                  <a:pt x="2266950" y="1543050"/>
                </a:cubicBezTo>
                <a:cubicBezTo>
                  <a:pt x="2248989" y="1552030"/>
                  <a:pt x="2227761" y="1553120"/>
                  <a:pt x="2209800" y="1562100"/>
                </a:cubicBezTo>
                <a:cubicBezTo>
                  <a:pt x="2189322" y="1572339"/>
                  <a:pt x="2173572" y="1590901"/>
                  <a:pt x="2152650" y="1600200"/>
                </a:cubicBezTo>
                <a:cubicBezTo>
                  <a:pt x="2115950" y="1616511"/>
                  <a:pt x="2071766" y="1616023"/>
                  <a:pt x="2038350" y="1638300"/>
                </a:cubicBezTo>
                <a:cubicBezTo>
                  <a:pt x="1959415" y="1690923"/>
                  <a:pt x="2003412" y="1670847"/>
                  <a:pt x="1905000" y="1695450"/>
                </a:cubicBezTo>
                <a:cubicBezTo>
                  <a:pt x="1885950" y="1708150"/>
                  <a:pt x="1864039" y="1717361"/>
                  <a:pt x="1847850" y="1733550"/>
                </a:cubicBezTo>
                <a:cubicBezTo>
                  <a:pt x="1810921" y="1770479"/>
                  <a:pt x="1806194" y="1801369"/>
                  <a:pt x="1790700" y="1847850"/>
                </a:cubicBezTo>
                <a:cubicBezTo>
                  <a:pt x="1797050" y="1898650"/>
                  <a:pt x="1801965" y="1949650"/>
                  <a:pt x="1809750" y="2000250"/>
                </a:cubicBezTo>
                <a:cubicBezTo>
                  <a:pt x="1814673" y="2032252"/>
                  <a:pt x="1125039" y="2297159"/>
                  <a:pt x="1143000" y="2324100"/>
                </a:cubicBezTo>
                <a:cubicBezTo>
                  <a:pt x="1154139" y="2340808"/>
                  <a:pt x="876300" y="2336800"/>
                  <a:pt x="895350" y="2343150"/>
                </a:cubicBezTo>
                <a:lnTo>
                  <a:pt x="0" y="2476500"/>
                </a:lnTo>
              </a:path>
            </a:pathLst>
          </a:cu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1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/>
          <p:cNvSpPr/>
          <p:nvPr/>
        </p:nvSpPr>
        <p:spPr>
          <a:xfrm>
            <a:off x="4648200" y="5029200"/>
            <a:ext cx="914400" cy="457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 rot="5400000">
            <a:off x="4953000" y="3733800"/>
            <a:ext cx="16764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10800000" flipV="1">
            <a:off x="5086350" y="3657600"/>
            <a:ext cx="238125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rot="5400000">
            <a:off x="4686300" y="4533900"/>
            <a:ext cx="11430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rot="10800000" flipV="1">
            <a:off x="5105400" y="4343400"/>
            <a:ext cx="15240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5400000">
            <a:off x="4762500" y="4152900"/>
            <a:ext cx="14478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Solving MRFs with graph cuts</a:t>
            </a:r>
          </a:p>
        </p:txBody>
      </p:sp>
      <p:grpSp>
        <p:nvGrpSpPr>
          <p:cNvPr id="2" name="Group 41"/>
          <p:cNvGrpSpPr/>
          <p:nvPr/>
        </p:nvGrpSpPr>
        <p:grpSpPr>
          <a:xfrm>
            <a:off x="2860675" y="2057400"/>
            <a:ext cx="4911725" cy="3276600"/>
            <a:chOff x="1411287" y="2057400"/>
            <a:chExt cx="4911725" cy="3276600"/>
          </a:xfrm>
          <a:scene3d>
            <a:camera prst="isometricOffAxis2Top"/>
            <a:lightRig rig="threePt" dir="t"/>
          </a:scene3d>
        </p:grpSpPr>
        <p:sp>
          <p:nvSpPr>
            <p:cNvPr id="47" name="Oval 46"/>
            <p:cNvSpPr/>
            <p:nvPr/>
          </p:nvSpPr>
          <p:spPr>
            <a:xfrm>
              <a:off x="1411287" y="20574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2782887" y="20574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1411287" y="32766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0" name="Straight Connector 49"/>
            <p:cNvCxnSpPr>
              <a:stCxn id="47" idx="6"/>
              <a:endCxn id="48" idx="2"/>
            </p:cNvCxnSpPr>
            <p:nvPr/>
          </p:nvCxnSpPr>
          <p:spPr>
            <a:xfrm>
              <a:off x="2173287" y="24384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7" idx="4"/>
              <a:endCxn id="49" idx="0"/>
            </p:cNvCxnSpPr>
            <p:nvPr/>
          </p:nvCxnSpPr>
          <p:spPr>
            <a:xfrm rot="5400000">
              <a:off x="1563688" y="3048000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782887" y="32766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 rot="5400000">
              <a:off x="2935288" y="3048000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173287" y="37338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4189412" y="21097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5561012" y="21097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4189412" y="33289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8" name="Straight Connector 57"/>
            <p:cNvCxnSpPr>
              <a:stCxn id="55" idx="6"/>
              <a:endCxn id="56" idx="2"/>
            </p:cNvCxnSpPr>
            <p:nvPr/>
          </p:nvCxnSpPr>
          <p:spPr>
            <a:xfrm>
              <a:off x="4951412" y="2490788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5" idx="4"/>
              <a:endCxn id="57" idx="0"/>
            </p:cNvCxnSpPr>
            <p:nvPr/>
          </p:nvCxnSpPr>
          <p:spPr>
            <a:xfrm rot="5400000">
              <a:off x="4342606" y="3101181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5561012" y="33289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1" name="Straight Connector 60"/>
            <p:cNvCxnSpPr>
              <a:stCxn id="56" idx="4"/>
              <a:endCxn id="60" idx="0"/>
            </p:cNvCxnSpPr>
            <p:nvPr/>
          </p:nvCxnSpPr>
          <p:spPr>
            <a:xfrm rot="5400000">
              <a:off x="5714206" y="3101181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4951412" y="3786188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1411287" y="4519613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4" name="Straight Connector 63"/>
            <p:cNvCxnSpPr>
              <a:endCxn id="63" idx="0"/>
            </p:cNvCxnSpPr>
            <p:nvPr/>
          </p:nvCxnSpPr>
          <p:spPr>
            <a:xfrm rot="5400000">
              <a:off x="1563688" y="4289425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2782887" y="4519613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6" name="Straight Connector 65"/>
            <p:cNvCxnSpPr/>
            <p:nvPr/>
          </p:nvCxnSpPr>
          <p:spPr>
            <a:xfrm rot="5400000">
              <a:off x="2935288" y="4289425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173287" y="4976813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189412" y="45720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9" name="Straight Connector 68"/>
            <p:cNvCxnSpPr>
              <a:endCxn id="68" idx="0"/>
            </p:cNvCxnSpPr>
            <p:nvPr/>
          </p:nvCxnSpPr>
          <p:spPr>
            <a:xfrm rot="5400000">
              <a:off x="4342606" y="4344194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5561012" y="45720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71" name="Straight Connector 70"/>
            <p:cNvCxnSpPr>
              <a:endCxn id="70" idx="0"/>
            </p:cNvCxnSpPr>
            <p:nvPr/>
          </p:nvCxnSpPr>
          <p:spPr>
            <a:xfrm rot="5400000">
              <a:off x="5714206" y="4344194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951412" y="50292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562350" y="24384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562350" y="37338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562350" y="4976813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611188" y="6148388"/>
          <a:ext cx="770890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3" imgW="3860640" imgH="355320" progId="Equation.3">
                  <p:embed/>
                </p:oleObj>
              </mc:Choice>
              <mc:Fallback>
                <p:oleObj name="Equation" r:id="rId3" imgW="3860640" imgH="355320" progId="Equation.3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6148388"/>
                        <a:ext cx="7708900" cy="709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4800600" y="1447800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5" name="Straight Connector 84"/>
          <p:cNvCxnSpPr>
            <a:stCxn id="44" idx="4"/>
          </p:cNvCxnSpPr>
          <p:nvPr/>
        </p:nvCxnSpPr>
        <p:spPr>
          <a:xfrm rot="5400000">
            <a:off x="4038600" y="1828800"/>
            <a:ext cx="114300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4" idx="4"/>
          </p:cNvCxnSpPr>
          <p:nvPr/>
        </p:nvCxnSpPr>
        <p:spPr>
          <a:xfrm rot="5400000">
            <a:off x="4572000" y="2514600"/>
            <a:ext cx="1295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44" idx="4"/>
          </p:cNvCxnSpPr>
          <p:nvPr/>
        </p:nvCxnSpPr>
        <p:spPr>
          <a:xfrm rot="5400000">
            <a:off x="3162300" y="1638300"/>
            <a:ext cx="182880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44" idx="4"/>
          </p:cNvCxnSpPr>
          <p:nvPr/>
        </p:nvCxnSpPr>
        <p:spPr>
          <a:xfrm rot="5400000">
            <a:off x="3695700" y="2324100"/>
            <a:ext cx="1981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44" idx="4"/>
          </p:cNvCxnSpPr>
          <p:nvPr/>
        </p:nvCxnSpPr>
        <p:spPr>
          <a:xfrm rot="5400000">
            <a:off x="4152900" y="2476500"/>
            <a:ext cx="1676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44" idx="4"/>
          </p:cNvCxnSpPr>
          <p:nvPr/>
        </p:nvCxnSpPr>
        <p:spPr>
          <a:xfrm rot="5400000">
            <a:off x="3581400" y="1752600"/>
            <a:ext cx="152400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4" name="TextBox 125"/>
          <p:cNvSpPr txBox="1">
            <a:spLocks noChangeArrowheads="1"/>
          </p:cNvSpPr>
          <p:nvPr/>
        </p:nvSpPr>
        <p:spPr bwMode="auto">
          <a:xfrm>
            <a:off x="6019800" y="1219200"/>
            <a:ext cx="18907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Source (Label 0)</a:t>
            </a:r>
          </a:p>
        </p:txBody>
      </p:sp>
      <p:sp>
        <p:nvSpPr>
          <p:cNvPr id="4115" name="TextBox 126"/>
          <p:cNvSpPr txBox="1">
            <a:spLocks noChangeArrowheads="1"/>
          </p:cNvSpPr>
          <p:nvPr/>
        </p:nvSpPr>
        <p:spPr bwMode="auto">
          <a:xfrm>
            <a:off x="5867400" y="5257800"/>
            <a:ext cx="160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Sink (Label 1)</a:t>
            </a:r>
          </a:p>
        </p:txBody>
      </p:sp>
      <p:sp>
        <p:nvSpPr>
          <p:cNvPr id="4116" name="TextBox 127"/>
          <p:cNvSpPr txBox="1">
            <a:spLocks noChangeArrowheads="1"/>
          </p:cNvSpPr>
          <p:nvPr/>
        </p:nvSpPr>
        <p:spPr bwMode="auto">
          <a:xfrm>
            <a:off x="6400800" y="2286000"/>
            <a:ext cx="2095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Cost to assign to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117" name="TextBox 128"/>
          <p:cNvSpPr txBox="1">
            <a:spLocks noChangeArrowheads="1"/>
          </p:cNvSpPr>
          <p:nvPr/>
        </p:nvSpPr>
        <p:spPr bwMode="auto">
          <a:xfrm>
            <a:off x="2286000" y="4876800"/>
            <a:ext cx="2095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Cost to assign to 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118" name="TextBox 129"/>
          <p:cNvSpPr txBox="1">
            <a:spLocks noChangeArrowheads="1"/>
          </p:cNvSpPr>
          <p:nvPr/>
        </p:nvSpPr>
        <p:spPr bwMode="auto">
          <a:xfrm>
            <a:off x="304800" y="4038600"/>
            <a:ext cx="208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Cost to split nodes</a:t>
            </a:r>
          </a:p>
        </p:txBody>
      </p:sp>
      <p:cxnSp>
        <p:nvCxnSpPr>
          <p:cNvPr id="132" name="Straight Arrow Connector 131"/>
          <p:cNvCxnSpPr>
            <a:stCxn id="4118" idx="3"/>
          </p:cNvCxnSpPr>
          <p:nvPr/>
        </p:nvCxnSpPr>
        <p:spPr>
          <a:xfrm flipV="1">
            <a:off x="2387600" y="3886200"/>
            <a:ext cx="1193800" cy="336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5638800" y="30480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105400" y="35052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572000" y="38862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3067050" y="2057400"/>
            <a:ext cx="3867150" cy="2476500"/>
          </a:xfrm>
          <a:custGeom>
            <a:avLst/>
            <a:gdLst>
              <a:gd name="connsiteX0" fmla="*/ 2076450 w 2076450"/>
              <a:gd name="connsiteY0" fmla="*/ 0 h 2171700"/>
              <a:gd name="connsiteX1" fmla="*/ 1905000 w 2076450"/>
              <a:gd name="connsiteY1" fmla="*/ 38100 h 2171700"/>
              <a:gd name="connsiteX2" fmla="*/ 1790700 w 2076450"/>
              <a:gd name="connsiteY2" fmla="*/ 95250 h 2171700"/>
              <a:gd name="connsiteX3" fmla="*/ 1676400 w 2076450"/>
              <a:gd name="connsiteY3" fmla="*/ 209550 h 2171700"/>
              <a:gd name="connsiteX4" fmla="*/ 1638300 w 2076450"/>
              <a:gd name="connsiteY4" fmla="*/ 266700 h 2171700"/>
              <a:gd name="connsiteX5" fmla="*/ 1543050 w 2076450"/>
              <a:gd name="connsiteY5" fmla="*/ 381000 h 2171700"/>
              <a:gd name="connsiteX6" fmla="*/ 1504950 w 2076450"/>
              <a:gd name="connsiteY6" fmla="*/ 514350 h 2171700"/>
              <a:gd name="connsiteX7" fmla="*/ 1428750 w 2076450"/>
              <a:gd name="connsiteY7" fmla="*/ 628650 h 2171700"/>
              <a:gd name="connsiteX8" fmla="*/ 1352550 w 2076450"/>
              <a:gd name="connsiteY8" fmla="*/ 723900 h 2171700"/>
              <a:gd name="connsiteX9" fmla="*/ 1276350 w 2076450"/>
              <a:gd name="connsiteY9" fmla="*/ 838200 h 2171700"/>
              <a:gd name="connsiteX10" fmla="*/ 1162050 w 2076450"/>
              <a:gd name="connsiteY10" fmla="*/ 952500 h 2171700"/>
              <a:gd name="connsiteX11" fmla="*/ 1104900 w 2076450"/>
              <a:gd name="connsiteY11" fmla="*/ 1009650 h 2171700"/>
              <a:gd name="connsiteX12" fmla="*/ 1047750 w 2076450"/>
              <a:gd name="connsiteY12" fmla="*/ 1085850 h 2171700"/>
              <a:gd name="connsiteX13" fmla="*/ 971550 w 2076450"/>
              <a:gd name="connsiteY13" fmla="*/ 1200150 h 2171700"/>
              <a:gd name="connsiteX14" fmla="*/ 933450 w 2076450"/>
              <a:gd name="connsiteY14" fmla="*/ 1257300 h 2171700"/>
              <a:gd name="connsiteX15" fmla="*/ 876300 w 2076450"/>
              <a:gd name="connsiteY15" fmla="*/ 1295400 h 2171700"/>
              <a:gd name="connsiteX16" fmla="*/ 819150 w 2076450"/>
              <a:gd name="connsiteY16" fmla="*/ 1352550 h 2171700"/>
              <a:gd name="connsiteX17" fmla="*/ 762000 w 2076450"/>
              <a:gd name="connsiteY17" fmla="*/ 1371600 h 2171700"/>
              <a:gd name="connsiteX18" fmla="*/ 647700 w 2076450"/>
              <a:gd name="connsiteY18" fmla="*/ 1447800 h 2171700"/>
              <a:gd name="connsiteX19" fmla="*/ 590550 w 2076450"/>
              <a:gd name="connsiteY19" fmla="*/ 1485900 h 2171700"/>
              <a:gd name="connsiteX20" fmla="*/ 476250 w 2076450"/>
              <a:gd name="connsiteY20" fmla="*/ 1543050 h 2171700"/>
              <a:gd name="connsiteX21" fmla="*/ 419100 w 2076450"/>
              <a:gd name="connsiteY21" fmla="*/ 1562100 h 2171700"/>
              <a:gd name="connsiteX22" fmla="*/ 361950 w 2076450"/>
              <a:gd name="connsiteY22" fmla="*/ 1600200 h 2171700"/>
              <a:gd name="connsiteX23" fmla="*/ 247650 w 2076450"/>
              <a:gd name="connsiteY23" fmla="*/ 1638300 h 2171700"/>
              <a:gd name="connsiteX24" fmla="*/ 114300 w 2076450"/>
              <a:gd name="connsiteY24" fmla="*/ 1695450 h 2171700"/>
              <a:gd name="connsiteX25" fmla="*/ 57150 w 2076450"/>
              <a:gd name="connsiteY25" fmla="*/ 1733550 h 2171700"/>
              <a:gd name="connsiteX26" fmla="*/ 0 w 2076450"/>
              <a:gd name="connsiteY26" fmla="*/ 1847850 h 2171700"/>
              <a:gd name="connsiteX27" fmla="*/ 19050 w 2076450"/>
              <a:gd name="connsiteY27" fmla="*/ 2000250 h 2171700"/>
              <a:gd name="connsiteX28" fmla="*/ 38100 w 2076450"/>
              <a:gd name="connsiteY28" fmla="*/ 2095500 h 2171700"/>
              <a:gd name="connsiteX29" fmla="*/ 95250 w 2076450"/>
              <a:gd name="connsiteY29" fmla="*/ 2114550 h 2171700"/>
              <a:gd name="connsiteX30" fmla="*/ 114300 w 2076450"/>
              <a:gd name="connsiteY30" fmla="*/ 2171700 h 21717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828800 w 3867150"/>
              <a:gd name="connsiteY28" fmla="*/ 2095500 h 2476500"/>
              <a:gd name="connsiteX29" fmla="*/ 1885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828800 w 3867150"/>
              <a:gd name="connsiteY28" fmla="*/ 2095500 h 2476500"/>
              <a:gd name="connsiteX29" fmla="*/ 1504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143000 w 3867150"/>
              <a:gd name="connsiteY28" fmla="*/ 2324100 h 2476500"/>
              <a:gd name="connsiteX29" fmla="*/ 1504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143000 w 3867150"/>
              <a:gd name="connsiteY28" fmla="*/ 2324100 h 2476500"/>
              <a:gd name="connsiteX29" fmla="*/ 895350 w 3867150"/>
              <a:gd name="connsiteY29" fmla="*/ 2343150 h 2476500"/>
              <a:gd name="connsiteX30" fmla="*/ 0 w 3867150"/>
              <a:gd name="connsiteY30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67150" h="2476500">
                <a:moveTo>
                  <a:pt x="3867150" y="0"/>
                </a:moveTo>
                <a:cubicBezTo>
                  <a:pt x="3823250" y="7317"/>
                  <a:pt x="3742597" y="14652"/>
                  <a:pt x="3695700" y="38100"/>
                </a:cubicBezTo>
                <a:cubicBezTo>
                  <a:pt x="3547984" y="111958"/>
                  <a:pt x="3725048" y="47367"/>
                  <a:pt x="3581400" y="95250"/>
                </a:cubicBezTo>
                <a:cubicBezTo>
                  <a:pt x="3543300" y="133350"/>
                  <a:pt x="3496988" y="164718"/>
                  <a:pt x="3467100" y="209550"/>
                </a:cubicBezTo>
                <a:cubicBezTo>
                  <a:pt x="3454400" y="228600"/>
                  <a:pt x="3443657" y="249111"/>
                  <a:pt x="3429000" y="266700"/>
                </a:cubicBezTo>
                <a:cubicBezTo>
                  <a:pt x="3306768" y="413379"/>
                  <a:pt x="3428345" y="239107"/>
                  <a:pt x="3333750" y="381000"/>
                </a:cubicBezTo>
                <a:cubicBezTo>
                  <a:pt x="3329266" y="398936"/>
                  <a:pt x="3308072" y="491990"/>
                  <a:pt x="3295650" y="514350"/>
                </a:cubicBezTo>
                <a:cubicBezTo>
                  <a:pt x="3273412" y="554378"/>
                  <a:pt x="3233930" y="585209"/>
                  <a:pt x="3219450" y="628650"/>
                </a:cubicBezTo>
                <a:cubicBezTo>
                  <a:pt x="3193160" y="707520"/>
                  <a:pt x="3217108" y="674661"/>
                  <a:pt x="3143250" y="723900"/>
                </a:cubicBezTo>
                <a:cubicBezTo>
                  <a:pt x="3117850" y="762000"/>
                  <a:pt x="3099429" y="805821"/>
                  <a:pt x="3067050" y="838200"/>
                </a:cubicBezTo>
                <a:lnTo>
                  <a:pt x="2952750" y="952500"/>
                </a:lnTo>
                <a:cubicBezTo>
                  <a:pt x="2933700" y="971550"/>
                  <a:pt x="2911764" y="988097"/>
                  <a:pt x="2895600" y="1009650"/>
                </a:cubicBezTo>
                <a:lnTo>
                  <a:pt x="2838450" y="1085850"/>
                </a:lnTo>
                <a:cubicBezTo>
                  <a:pt x="2804972" y="1186285"/>
                  <a:pt x="2841527" y="1105018"/>
                  <a:pt x="2762250" y="1200150"/>
                </a:cubicBezTo>
                <a:cubicBezTo>
                  <a:pt x="2747593" y="1217739"/>
                  <a:pt x="2740339" y="1241111"/>
                  <a:pt x="2724150" y="1257300"/>
                </a:cubicBezTo>
                <a:cubicBezTo>
                  <a:pt x="2707961" y="1273489"/>
                  <a:pt x="2684589" y="1280743"/>
                  <a:pt x="2667000" y="1295400"/>
                </a:cubicBezTo>
                <a:cubicBezTo>
                  <a:pt x="2646304" y="1312647"/>
                  <a:pt x="2632266" y="1337606"/>
                  <a:pt x="2609850" y="1352550"/>
                </a:cubicBezTo>
                <a:cubicBezTo>
                  <a:pt x="2593142" y="1363689"/>
                  <a:pt x="2570253" y="1361848"/>
                  <a:pt x="2552700" y="1371600"/>
                </a:cubicBezTo>
                <a:cubicBezTo>
                  <a:pt x="2512672" y="1393838"/>
                  <a:pt x="2476500" y="1422400"/>
                  <a:pt x="2438400" y="1447800"/>
                </a:cubicBezTo>
                <a:cubicBezTo>
                  <a:pt x="2419350" y="1460500"/>
                  <a:pt x="2402970" y="1478660"/>
                  <a:pt x="2381250" y="1485900"/>
                </a:cubicBezTo>
                <a:cubicBezTo>
                  <a:pt x="2237602" y="1533783"/>
                  <a:pt x="2414666" y="1469192"/>
                  <a:pt x="2266950" y="1543050"/>
                </a:cubicBezTo>
                <a:cubicBezTo>
                  <a:pt x="2248989" y="1552030"/>
                  <a:pt x="2227761" y="1553120"/>
                  <a:pt x="2209800" y="1562100"/>
                </a:cubicBezTo>
                <a:cubicBezTo>
                  <a:pt x="2189322" y="1572339"/>
                  <a:pt x="2173572" y="1590901"/>
                  <a:pt x="2152650" y="1600200"/>
                </a:cubicBezTo>
                <a:cubicBezTo>
                  <a:pt x="2115950" y="1616511"/>
                  <a:pt x="2071766" y="1616023"/>
                  <a:pt x="2038350" y="1638300"/>
                </a:cubicBezTo>
                <a:cubicBezTo>
                  <a:pt x="1959415" y="1690923"/>
                  <a:pt x="2003412" y="1670847"/>
                  <a:pt x="1905000" y="1695450"/>
                </a:cubicBezTo>
                <a:cubicBezTo>
                  <a:pt x="1885950" y="1708150"/>
                  <a:pt x="1864039" y="1717361"/>
                  <a:pt x="1847850" y="1733550"/>
                </a:cubicBezTo>
                <a:cubicBezTo>
                  <a:pt x="1810921" y="1770479"/>
                  <a:pt x="1806194" y="1801369"/>
                  <a:pt x="1790700" y="1847850"/>
                </a:cubicBezTo>
                <a:cubicBezTo>
                  <a:pt x="1797050" y="1898650"/>
                  <a:pt x="1801965" y="1949650"/>
                  <a:pt x="1809750" y="2000250"/>
                </a:cubicBezTo>
                <a:cubicBezTo>
                  <a:pt x="1814673" y="2032252"/>
                  <a:pt x="1125039" y="2297159"/>
                  <a:pt x="1143000" y="2324100"/>
                </a:cubicBezTo>
                <a:cubicBezTo>
                  <a:pt x="1154139" y="2340808"/>
                  <a:pt x="876300" y="2336800"/>
                  <a:pt x="895350" y="2343150"/>
                </a:cubicBezTo>
                <a:lnTo>
                  <a:pt x="0" y="2476500"/>
                </a:lnTo>
              </a:path>
            </a:pathLst>
          </a:cu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9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GrabCut</a:t>
            </a:r>
            <a:r>
              <a:rPr lang="en-US" dirty="0" smtClean="0"/>
              <a:t> segmentation</a:t>
            </a:r>
          </a:p>
        </p:txBody>
      </p:sp>
      <p:grpSp>
        <p:nvGrpSpPr>
          <p:cNvPr id="22531" name="Group 36"/>
          <p:cNvGrpSpPr>
            <a:grpSpLocks/>
          </p:cNvGrpSpPr>
          <p:nvPr/>
        </p:nvGrpSpPr>
        <p:grpSpPr bwMode="auto">
          <a:xfrm>
            <a:off x="762000" y="3124200"/>
            <a:ext cx="3429000" cy="2260600"/>
            <a:chOff x="2924" y="349"/>
            <a:chExt cx="1296" cy="848"/>
          </a:xfrm>
        </p:grpSpPr>
        <p:pic>
          <p:nvPicPr>
            <p:cNvPr id="22536" name="Picture 33" descr="15309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28" y="349"/>
              <a:ext cx="1292" cy="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37" name="Freeform 35"/>
            <p:cNvSpPr>
              <a:spLocks/>
            </p:cNvSpPr>
            <p:nvPr/>
          </p:nvSpPr>
          <p:spPr bwMode="auto">
            <a:xfrm>
              <a:off x="2924" y="447"/>
              <a:ext cx="977" cy="714"/>
            </a:xfrm>
            <a:custGeom>
              <a:avLst/>
              <a:gdLst>
                <a:gd name="T0" fmla="*/ 202 w 977"/>
                <a:gd name="T1" fmla="*/ 315 h 714"/>
                <a:gd name="T2" fmla="*/ 46 w 977"/>
                <a:gd name="T3" fmla="*/ 354 h 714"/>
                <a:gd name="T4" fmla="*/ 7 w 977"/>
                <a:gd name="T5" fmla="*/ 339 h 714"/>
                <a:gd name="T6" fmla="*/ 52 w 977"/>
                <a:gd name="T7" fmla="*/ 225 h 714"/>
                <a:gd name="T8" fmla="*/ 94 w 977"/>
                <a:gd name="T9" fmla="*/ 186 h 714"/>
                <a:gd name="T10" fmla="*/ 127 w 977"/>
                <a:gd name="T11" fmla="*/ 165 h 714"/>
                <a:gd name="T12" fmla="*/ 193 w 977"/>
                <a:gd name="T13" fmla="*/ 141 h 714"/>
                <a:gd name="T14" fmla="*/ 355 w 977"/>
                <a:gd name="T15" fmla="*/ 120 h 714"/>
                <a:gd name="T16" fmla="*/ 487 w 977"/>
                <a:gd name="T17" fmla="*/ 132 h 714"/>
                <a:gd name="T18" fmla="*/ 568 w 977"/>
                <a:gd name="T19" fmla="*/ 144 h 714"/>
                <a:gd name="T20" fmla="*/ 712 w 977"/>
                <a:gd name="T21" fmla="*/ 75 h 714"/>
                <a:gd name="T22" fmla="*/ 754 w 977"/>
                <a:gd name="T23" fmla="*/ 27 h 714"/>
                <a:gd name="T24" fmla="*/ 862 w 977"/>
                <a:gd name="T25" fmla="*/ 0 h 714"/>
                <a:gd name="T26" fmla="*/ 904 w 977"/>
                <a:gd name="T27" fmla="*/ 39 h 714"/>
                <a:gd name="T28" fmla="*/ 916 w 977"/>
                <a:gd name="T29" fmla="*/ 57 h 714"/>
                <a:gd name="T30" fmla="*/ 922 w 977"/>
                <a:gd name="T31" fmla="*/ 66 h 714"/>
                <a:gd name="T32" fmla="*/ 934 w 977"/>
                <a:gd name="T33" fmla="*/ 210 h 714"/>
                <a:gd name="T34" fmla="*/ 949 w 977"/>
                <a:gd name="T35" fmla="*/ 462 h 714"/>
                <a:gd name="T36" fmla="*/ 967 w 977"/>
                <a:gd name="T37" fmla="*/ 621 h 714"/>
                <a:gd name="T38" fmla="*/ 916 w 977"/>
                <a:gd name="T39" fmla="*/ 711 h 714"/>
                <a:gd name="T40" fmla="*/ 880 w 977"/>
                <a:gd name="T41" fmla="*/ 702 h 714"/>
                <a:gd name="T42" fmla="*/ 862 w 977"/>
                <a:gd name="T43" fmla="*/ 696 h 714"/>
                <a:gd name="T44" fmla="*/ 829 w 977"/>
                <a:gd name="T45" fmla="*/ 651 h 714"/>
                <a:gd name="T46" fmla="*/ 790 w 977"/>
                <a:gd name="T47" fmla="*/ 570 h 714"/>
                <a:gd name="T48" fmla="*/ 748 w 977"/>
                <a:gd name="T49" fmla="*/ 480 h 714"/>
                <a:gd name="T50" fmla="*/ 691 w 977"/>
                <a:gd name="T51" fmla="*/ 369 h 714"/>
                <a:gd name="T52" fmla="*/ 643 w 977"/>
                <a:gd name="T53" fmla="*/ 351 h 714"/>
                <a:gd name="T54" fmla="*/ 511 w 977"/>
                <a:gd name="T55" fmla="*/ 378 h 714"/>
                <a:gd name="T56" fmla="*/ 382 w 977"/>
                <a:gd name="T57" fmla="*/ 366 h 714"/>
                <a:gd name="T58" fmla="*/ 223 w 977"/>
                <a:gd name="T59" fmla="*/ 318 h 714"/>
                <a:gd name="T60" fmla="*/ 202 w 977"/>
                <a:gd name="T61" fmla="*/ 315 h 71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77"/>
                <a:gd name="T94" fmla="*/ 0 h 714"/>
                <a:gd name="T95" fmla="*/ 977 w 977"/>
                <a:gd name="T96" fmla="*/ 714 h 71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77" h="714">
                  <a:moveTo>
                    <a:pt x="202" y="315"/>
                  </a:moveTo>
                  <a:cubicBezTo>
                    <a:pt x="149" y="319"/>
                    <a:pt x="99" y="343"/>
                    <a:pt x="46" y="354"/>
                  </a:cubicBezTo>
                  <a:cubicBezTo>
                    <a:pt x="26" y="352"/>
                    <a:pt x="17" y="355"/>
                    <a:pt x="7" y="339"/>
                  </a:cubicBezTo>
                  <a:cubicBezTo>
                    <a:pt x="9" y="279"/>
                    <a:pt x="0" y="251"/>
                    <a:pt x="52" y="225"/>
                  </a:cubicBezTo>
                  <a:cubicBezTo>
                    <a:pt x="62" y="210"/>
                    <a:pt x="79" y="196"/>
                    <a:pt x="94" y="186"/>
                  </a:cubicBezTo>
                  <a:cubicBezTo>
                    <a:pt x="101" y="175"/>
                    <a:pt x="114" y="169"/>
                    <a:pt x="127" y="165"/>
                  </a:cubicBezTo>
                  <a:cubicBezTo>
                    <a:pt x="145" y="147"/>
                    <a:pt x="169" y="145"/>
                    <a:pt x="193" y="141"/>
                  </a:cubicBezTo>
                  <a:cubicBezTo>
                    <a:pt x="247" y="133"/>
                    <a:pt x="301" y="127"/>
                    <a:pt x="355" y="120"/>
                  </a:cubicBezTo>
                  <a:cubicBezTo>
                    <a:pt x="411" y="122"/>
                    <a:pt x="438" y="125"/>
                    <a:pt x="487" y="132"/>
                  </a:cubicBezTo>
                  <a:cubicBezTo>
                    <a:pt x="512" y="140"/>
                    <a:pt x="541" y="141"/>
                    <a:pt x="568" y="144"/>
                  </a:cubicBezTo>
                  <a:cubicBezTo>
                    <a:pt x="652" y="141"/>
                    <a:pt x="648" y="118"/>
                    <a:pt x="712" y="75"/>
                  </a:cubicBezTo>
                  <a:cubicBezTo>
                    <a:pt x="719" y="64"/>
                    <a:pt x="743" y="34"/>
                    <a:pt x="754" y="27"/>
                  </a:cubicBezTo>
                  <a:cubicBezTo>
                    <a:pt x="768" y="6"/>
                    <a:pt x="837" y="6"/>
                    <a:pt x="862" y="0"/>
                  </a:cubicBezTo>
                  <a:cubicBezTo>
                    <a:pt x="884" y="2"/>
                    <a:pt x="886" y="27"/>
                    <a:pt x="904" y="39"/>
                  </a:cubicBezTo>
                  <a:cubicBezTo>
                    <a:pt x="908" y="45"/>
                    <a:pt x="912" y="51"/>
                    <a:pt x="916" y="57"/>
                  </a:cubicBezTo>
                  <a:cubicBezTo>
                    <a:pt x="918" y="60"/>
                    <a:pt x="922" y="66"/>
                    <a:pt x="922" y="66"/>
                  </a:cubicBezTo>
                  <a:cubicBezTo>
                    <a:pt x="927" y="114"/>
                    <a:pt x="931" y="162"/>
                    <a:pt x="934" y="210"/>
                  </a:cubicBezTo>
                  <a:cubicBezTo>
                    <a:pt x="929" y="294"/>
                    <a:pt x="922" y="381"/>
                    <a:pt x="949" y="462"/>
                  </a:cubicBezTo>
                  <a:cubicBezTo>
                    <a:pt x="957" y="515"/>
                    <a:pt x="963" y="568"/>
                    <a:pt x="967" y="621"/>
                  </a:cubicBezTo>
                  <a:cubicBezTo>
                    <a:pt x="964" y="703"/>
                    <a:pt x="977" y="696"/>
                    <a:pt x="916" y="711"/>
                  </a:cubicBezTo>
                  <a:cubicBezTo>
                    <a:pt x="858" y="705"/>
                    <a:pt x="908" y="714"/>
                    <a:pt x="880" y="702"/>
                  </a:cubicBezTo>
                  <a:cubicBezTo>
                    <a:pt x="874" y="699"/>
                    <a:pt x="862" y="696"/>
                    <a:pt x="862" y="696"/>
                  </a:cubicBezTo>
                  <a:cubicBezTo>
                    <a:pt x="851" y="680"/>
                    <a:pt x="840" y="667"/>
                    <a:pt x="829" y="651"/>
                  </a:cubicBezTo>
                  <a:cubicBezTo>
                    <a:pt x="812" y="626"/>
                    <a:pt x="817" y="588"/>
                    <a:pt x="790" y="570"/>
                  </a:cubicBezTo>
                  <a:cubicBezTo>
                    <a:pt x="780" y="539"/>
                    <a:pt x="766" y="507"/>
                    <a:pt x="748" y="480"/>
                  </a:cubicBezTo>
                  <a:cubicBezTo>
                    <a:pt x="742" y="449"/>
                    <a:pt x="718" y="387"/>
                    <a:pt x="691" y="369"/>
                  </a:cubicBezTo>
                  <a:cubicBezTo>
                    <a:pt x="674" y="349"/>
                    <a:pt x="673" y="349"/>
                    <a:pt x="643" y="351"/>
                  </a:cubicBezTo>
                  <a:cubicBezTo>
                    <a:pt x="613" y="353"/>
                    <a:pt x="554" y="376"/>
                    <a:pt x="511" y="378"/>
                  </a:cubicBezTo>
                  <a:cubicBezTo>
                    <a:pt x="470" y="376"/>
                    <a:pt x="423" y="378"/>
                    <a:pt x="382" y="366"/>
                  </a:cubicBezTo>
                  <a:cubicBezTo>
                    <a:pt x="327" y="350"/>
                    <a:pt x="282" y="323"/>
                    <a:pt x="223" y="318"/>
                  </a:cubicBezTo>
                  <a:cubicBezTo>
                    <a:pt x="206" y="315"/>
                    <a:pt x="213" y="315"/>
                    <a:pt x="202" y="315"/>
                  </a:cubicBez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32" name="Group 39"/>
          <p:cNvGrpSpPr>
            <a:grpSpLocks noChangeAspect="1"/>
          </p:cNvGrpSpPr>
          <p:nvPr/>
        </p:nvGrpSpPr>
        <p:grpSpPr bwMode="auto">
          <a:xfrm>
            <a:off x="5181600" y="3124200"/>
            <a:ext cx="3402013" cy="2286000"/>
            <a:chOff x="2854" y="3039"/>
            <a:chExt cx="1292" cy="868"/>
          </a:xfrm>
        </p:grpSpPr>
        <p:sp>
          <p:nvSpPr>
            <p:cNvPr id="22534" name="Rectangle 38"/>
            <p:cNvSpPr>
              <a:spLocks noChangeArrowheads="1"/>
            </p:cNvSpPr>
            <p:nvPr/>
          </p:nvSpPr>
          <p:spPr bwMode="auto">
            <a:xfrm>
              <a:off x="2854" y="3041"/>
              <a:ext cx="1292" cy="848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2535" name="Picture 30" descr="o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83" y="3039"/>
              <a:ext cx="1218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Right Arrow 9"/>
          <p:cNvSpPr/>
          <p:nvPr/>
        </p:nvSpPr>
        <p:spPr>
          <a:xfrm>
            <a:off x="4343400" y="4114800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8200" y="5638800"/>
            <a:ext cx="7582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User provides rough indication of foreground region.</a:t>
            </a:r>
          </a:p>
          <a:p>
            <a:endParaRPr lang="en-US" sz="2400" dirty="0"/>
          </a:p>
          <a:p>
            <a:r>
              <a:rPr lang="en-US" sz="2400" dirty="0" smtClean="0"/>
              <a:t>Goal: Automatically provide a pixel-level segmentation.</a:t>
            </a:r>
            <a:endParaRPr lang="en-US" sz="2400" dirty="0"/>
          </a:p>
        </p:txBody>
      </p:sp>
      <p:pic>
        <p:nvPicPr>
          <p:cNvPr id="4098" name="Picture 2" descr="https://pic3.zhimg.com/80/v2-63f1625890ce5bf54a3ef1cac2c440ea_h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7406"/>
            <a:ext cx="3612142" cy="28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28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-12700" y="-30163"/>
            <a:ext cx="6400800" cy="1143001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Grab cuts and graph cuts</a:t>
            </a:r>
          </a:p>
        </p:txBody>
      </p:sp>
      <p:grpSp>
        <p:nvGrpSpPr>
          <p:cNvPr id="23555" name="Group 37"/>
          <p:cNvGrpSpPr>
            <a:grpSpLocks/>
          </p:cNvGrpSpPr>
          <p:nvPr/>
        </p:nvGrpSpPr>
        <p:grpSpPr bwMode="auto">
          <a:xfrm>
            <a:off x="6540500" y="2238375"/>
            <a:ext cx="2084388" cy="1565275"/>
            <a:chOff x="4120" y="1410"/>
            <a:chExt cx="1313" cy="986"/>
          </a:xfrm>
        </p:grpSpPr>
        <p:pic>
          <p:nvPicPr>
            <p:cNvPr id="23573" name="Picture 6" descr="llamaDark"/>
            <p:cNvPicPr>
              <a:picLocks noChangeAspect="1" noChangeArrowheads="1"/>
            </p:cNvPicPr>
            <p:nvPr/>
          </p:nvPicPr>
          <p:blipFill>
            <a:blip r:embed="rId3" cstate="print">
              <a:lum contrast="48000"/>
            </a:blip>
            <a:srcRect/>
            <a:stretch>
              <a:fillRect/>
            </a:stretch>
          </p:blipFill>
          <p:spPr bwMode="auto">
            <a:xfrm>
              <a:off x="4120" y="1410"/>
              <a:ext cx="1313" cy="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74" name="Rectangle 7"/>
            <p:cNvSpPr>
              <a:spLocks noChangeArrowheads="1"/>
            </p:cNvSpPr>
            <p:nvPr/>
          </p:nvSpPr>
          <p:spPr bwMode="auto">
            <a:xfrm>
              <a:off x="4339" y="1618"/>
              <a:ext cx="800" cy="766"/>
            </a:xfrm>
            <a:prstGeom prst="rect">
              <a:avLst/>
            </a:prstGeom>
            <a:noFill/>
            <a:ln w="508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/>
            </a:p>
          </p:txBody>
        </p:sp>
      </p:grpSp>
      <p:pic>
        <p:nvPicPr>
          <p:cNvPr id="23556" name="Picture 8" descr="llama_GB_bord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9738" y="3870325"/>
            <a:ext cx="1411287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9" descr="llama_MW_bord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2413" y="3876675"/>
            <a:ext cx="1366837" cy="153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10" descr="llama_IS_borde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65600" y="3854450"/>
            <a:ext cx="1371600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9" name="Text Box 15"/>
          <p:cNvSpPr txBox="1">
            <a:spLocks noChangeArrowheads="1"/>
          </p:cNvSpPr>
          <p:nvPr/>
        </p:nvSpPr>
        <p:spPr bwMode="auto">
          <a:xfrm>
            <a:off x="252413" y="2489200"/>
            <a:ext cx="787400" cy="730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>
                <a:latin typeface="Arial Narrow" pitchFamily="34" charset="0"/>
              </a:rPr>
              <a:t>User </a:t>
            </a:r>
            <a:br>
              <a:rPr lang="en-GB" sz="2400">
                <a:latin typeface="Arial Narrow" pitchFamily="34" charset="0"/>
              </a:rPr>
            </a:br>
            <a:r>
              <a:rPr lang="en-GB" sz="2400">
                <a:latin typeface="Arial Narrow" pitchFamily="34" charset="0"/>
              </a:rPr>
              <a:t>Input</a:t>
            </a:r>
          </a:p>
        </p:txBody>
      </p:sp>
      <p:sp>
        <p:nvSpPr>
          <p:cNvPr id="23560" name="Text Box 16"/>
          <p:cNvSpPr txBox="1">
            <a:spLocks noChangeArrowheads="1"/>
          </p:cNvSpPr>
          <p:nvPr/>
        </p:nvSpPr>
        <p:spPr bwMode="auto">
          <a:xfrm>
            <a:off x="177800" y="4295775"/>
            <a:ext cx="1208088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>
                <a:latin typeface="Arial Narrow" pitchFamily="34" charset="0"/>
              </a:rPr>
              <a:t>Result</a:t>
            </a:r>
          </a:p>
        </p:txBody>
      </p:sp>
      <p:sp>
        <p:nvSpPr>
          <p:cNvPr id="23561" name="Text Box 17"/>
          <p:cNvSpPr txBox="1">
            <a:spLocks noChangeArrowheads="1"/>
          </p:cNvSpPr>
          <p:nvPr/>
        </p:nvSpPr>
        <p:spPr bwMode="auto">
          <a:xfrm>
            <a:off x="944563" y="1582738"/>
            <a:ext cx="2678112" cy="641350"/>
          </a:xfrm>
          <a:prstGeom prst="rect">
            <a:avLst/>
          </a:prstGeom>
          <a:noFill/>
          <a:ln w="730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>
                <a:solidFill>
                  <a:srgbClr val="F1AE05"/>
                </a:solidFill>
              </a:rPr>
              <a:t>Magic Wand</a:t>
            </a:r>
            <a:r>
              <a:rPr lang="en-GB" sz="2000"/>
              <a:t> </a:t>
            </a:r>
            <a:br>
              <a:rPr lang="en-GB" sz="2000"/>
            </a:br>
            <a:r>
              <a:rPr lang="en-GB" sz="1600"/>
              <a:t>(198?)</a:t>
            </a:r>
          </a:p>
        </p:txBody>
      </p:sp>
      <p:sp>
        <p:nvSpPr>
          <p:cNvPr id="23562" name="Text Box 18"/>
          <p:cNvSpPr txBox="1">
            <a:spLocks noChangeArrowheads="1"/>
          </p:cNvSpPr>
          <p:nvPr/>
        </p:nvSpPr>
        <p:spPr bwMode="auto">
          <a:xfrm>
            <a:off x="3068638" y="1604963"/>
            <a:ext cx="3744912" cy="641350"/>
          </a:xfrm>
          <a:prstGeom prst="rect">
            <a:avLst/>
          </a:prstGeom>
          <a:noFill/>
          <a:ln w="730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dirty="0">
                <a:solidFill>
                  <a:srgbClr val="F1AE05"/>
                </a:solidFill>
              </a:rPr>
              <a:t>Intelligent Scissors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1600" dirty="0"/>
              <a:t>Mortensen and Barrett (1995)</a:t>
            </a:r>
          </a:p>
        </p:txBody>
      </p:sp>
      <p:sp>
        <p:nvSpPr>
          <p:cNvPr id="23563" name="Text Box 19"/>
          <p:cNvSpPr txBox="1">
            <a:spLocks noChangeArrowheads="1"/>
          </p:cNvSpPr>
          <p:nvPr/>
        </p:nvSpPr>
        <p:spPr bwMode="auto">
          <a:xfrm>
            <a:off x="6902450" y="1700213"/>
            <a:ext cx="1287463" cy="396875"/>
          </a:xfrm>
          <a:prstGeom prst="rect">
            <a:avLst/>
          </a:prstGeom>
          <a:noFill/>
          <a:ln w="730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>
                <a:solidFill>
                  <a:srgbClr val="F1AE05"/>
                </a:solidFill>
              </a:rPr>
              <a:t>GrabCut</a:t>
            </a:r>
          </a:p>
        </p:txBody>
      </p:sp>
      <p:sp>
        <p:nvSpPr>
          <p:cNvPr id="23564" name="Text Box 20"/>
          <p:cNvSpPr txBox="1">
            <a:spLocks noChangeArrowheads="1"/>
          </p:cNvSpPr>
          <p:nvPr/>
        </p:nvSpPr>
        <p:spPr bwMode="auto">
          <a:xfrm>
            <a:off x="1527175" y="5400675"/>
            <a:ext cx="1319213" cy="457200"/>
          </a:xfrm>
          <a:prstGeom prst="rect">
            <a:avLst/>
          </a:prstGeom>
          <a:noFill/>
          <a:ln w="730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>
                <a:solidFill>
                  <a:srgbClr val="F1AE05"/>
                </a:solidFill>
              </a:rPr>
              <a:t>Regions</a:t>
            </a:r>
          </a:p>
        </p:txBody>
      </p:sp>
      <p:sp>
        <p:nvSpPr>
          <p:cNvPr id="23565" name="Text Box 21"/>
          <p:cNvSpPr txBox="1">
            <a:spLocks noChangeArrowheads="1"/>
          </p:cNvSpPr>
          <p:nvPr/>
        </p:nvSpPr>
        <p:spPr bwMode="auto">
          <a:xfrm>
            <a:off x="4100513" y="5429250"/>
            <a:ext cx="1893887" cy="457200"/>
          </a:xfrm>
          <a:prstGeom prst="rect">
            <a:avLst/>
          </a:prstGeom>
          <a:noFill/>
          <a:ln w="730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>
                <a:solidFill>
                  <a:srgbClr val="F1AE05"/>
                </a:solidFill>
              </a:rPr>
              <a:t>Boundary</a:t>
            </a:r>
          </a:p>
        </p:txBody>
      </p:sp>
      <p:sp>
        <p:nvSpPr>
          <p:cNvPr id="23566" name="Text Box 22"/>
          <p:cNvSpPr txBox="1">
            <a:spLocks noChangeArrowheads="1"/>
          </p:cNvSpPr>
          <p:nvPr/>
        </p:nvSpPr>
        <p:spPr bwMode="auto">
          <a:xfrm>
            <a:off x="5970588" y="5413375"/>
            <a:ext cx="3030537" cy="457200"/>
          </a:xfrm>
          <a:prstGeom prst="rect">
            <a:avLst/>
          </a:prstGeom>
          <a:noFill/>
          <a:ln w="730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>
                <a:solidFill>
                  <a:srgbClr val="F1AE05"/>
                </a:solidFill>
              </a:rPr>
              <a:t>Regions &amp; Boundary</a:t>
            </a:r>
          </a:p>
        </p:txBody>
      </p:sp>
      <p:grpSp>
        <p:nvGrpSpPr>
          <p:cNvPr id="23567" name="Group 36"/>
          <p:cNvGrpSpPr>
            <a:grpSpLocks/>
          </p:cNvGrpSpPr>
          <p:nvPr/>
        </p:nvGrpSpPr>
        <p:grpSpPr bwMode="auto">
          <a:xfrm>
            <a:off x="3819525" y="2220913"/>
            <a:ext cx="2092325" cy="1657350"/>
            <a:chOff x="2406" y="1399"/>
            <a:chExt cx="1318" cy="1044"/>
          </a:xfrm>
        </p:grpSpPr>
        <p:pic>
          <p:nvPicPr>
            <p:cNvPr id="23570" name="Picture 32" descr="llama"/>
            <p:cNvPicPr>
              <a:picLocks noChangeAspect="1" noChangeArrowheads="1"/>
            </p:cNvPicPr>
            <p:nvPr/>
          </p:nvPicPr>
          <p:blipFill>
            <a:blip r:embed="rId7" cstate="print">
              <a:lum contrast="-36000"/>
            </a:blip>
            <a:srcRect r="578"/>
            <a:stretch>
              <a:fillRect/>
            </a:stretch>
          </p:blipFill>
          <p:spPr bwMode="auto">
            <a:xfrm>
              <a:off x="2406" y="1399"/>
              <a:ext cx="1318" cy="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71" name="Freeform 33"/>
            <p:cNvSpPr>
              <a:spLocks/>
            </p:cNvSpPr>
            <p:nvPr/>
          </p:nvSpPr>
          <p:spPr bwMode="auto">
            <a:xfrm>
              <a:off x="2683" y="1670"/>
              <a:ext cx="696" cy="773"/>
            </a:xfrm>
            <a:custGeom>
              <a:avLst/>
              <a:gdLst>
                <a:gd name="T0" fmla="*/ 36 w 696"/>
                <a:gd name="T1" fmla="*/ 699 h 773"/>
                <a:gd name="T2" fmla="*/ 57 w 696"/>
                <a:gd name="T3" fmla="*/ 600 h 773"/>
                <a:gd name="T4" fmla="*/ 57 w 696"/>
                <a:gd name="T5" fmla="*/ 489 h 773"/>
                <a:gd name="T6" fmla="*/ 66 w 696"/>
                <a:gd name="T7" fmla="*/ 396 h 773"/>
                <a:gd name="T8" fmla="*/ 105 w 696"/>
                <a:gd name="T9" fmla="*/ 183 h 773"/>
                <a:gd name="T10" fmla="*/ 27 w 696"/>
                <a:gd name="T11" fmla="*/ 120 h 773"/>
                <a:gd name="T12" fmla="*/ 0 w 696"/>
                <a:gd name="T13" fmla="*/ 75 h 773"/>
                <a:gd name="T14" fmla="*/ 21 w 696"/>
                <a:gd name="T15" fmla="*/ 6 h 773"/>
                <a:gd name="T16" fmla="*/ 165 w 696"/>
                <a:gd name="T17" fmla="*/ 48 h 773"/>
                <a:gd name="T18" fmla="*/ 324 w 696"/>
                <a:gd name="T19" fmla="*/ 30 h 773"/>
                <a:gd name="T20" fmla="*/ 508 w 696"/>
                <a:gd name="T21" fmla="*/ 94 h 773"/>
                <a:gd name="T22" fmla="*/ 569 w 696"/>
                <a:gd name="T23" fmla="*/ 118 h 773"/>
                <a:gd name="T24" fmla="*/ 639 w 696"/>
                <a:gd name="T25" fmla="*/ 155 h 773"/>
                <a:gd name="T26" fmla="*/ 681 w 696"/>
                <a:gd name="T27" fmla="*/ 207 h 773"/>
                <a:gd name="T28" fmla="*/ 696 w 696"/>
                <a:gd name="T29" fmla="*/ 297 h 773"/>
                <a:gd name="T30" fmla="*/ 588 w 696"/>
                <a:gd name="T31" fmla="*/ 378 h 773"/>
                <a:gd name="T32" fmla="*/ 457 w 696"/>
                <a:gd name="T33" fmla="*/ 405 h 773"/>
                <a:gd name="T34" fmla="*/ 438 w 696"/>
                <a:gd name="T35" fmla="*/ 448 h 773"/>
                <a:gd name="T36" fmla="*/ 494 w 696"/>
                <a:gd name="T37" fmla="*/ 721 h 773"/>
                <a:gd name="T38" fmla="*/ 205 w 696"/>
                <a:gd name="T39" fmla="*/ 759 h 773"/>
                <a:gd name="T40" fmla="*/ 47 w 696"/>
                <a:gd name="T41" fmla="*/ 735 h 773"/>
                <a:gd name="T42" fmla="*/ 36 w 696"/>
                <a:gd name="T43" fmla="*/ 699 h 77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96"/>
                <a:gd name="T67" fmla="*/ 0 h 773"/>
                <a:gd name="T68" fmla="*/ 696 w 696"/>
                <a:gd name="T69" fmla="*/ 773 h 77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96" h="773">
                  <a:moveTo>
                    <a:pt x="36" y="699"/>
                  </a:moveTo>
                  <a:cubicBezTo>
                    <a:pt x="26" y="669"/>
                    <a:pt x="47" y="631"/>
                    <a:pt x="57" y="600"/>
                  </a:cubicBezTo>
                  <a:cubicBezTo>
                    <a:pt x="59" y="541"/>
                    <a:pt x="48" y="544"/>
                    <a:pt x="57" y="489"/>
                  </a:cubicBezTo>
                  <a:cubicBezTo>
                    <a:pt x="59" y="474"/>
                    <a:pt x="63" y="411"/>
                    <a:pt x="66" y="396"/>
                  </a:cubicBezTo>
                  <a:cubicBezTo>
                    <a:pt x="76" y="353"/>
                    <a:pt x="113" y="227"/>
                    <a:pt x="105" y="183"/>
                  </a:cubicBezTo>
                  <a:cubicBezTo>
                    <a:pt x="83" y="149"/>
                    <a:pt x="49" y="142"/>
                    <a:pt x="27" y="120"/>
                  </a:cubicBezTo>
                  <a:cubicBezTo>
                    <a:pt x="22" y="105"/>
                    <a:pt x="5" y="91"/>
                    <a:pt x="0" y="75"/>
                  </a:cubicBezTo>
                  <a:cubicBezTo>
                    <a:pt x="2" y="58"/>
                    <a:pt x="13" y="21"/>
                    <a:pt x="21" y="6"/>
                  </a:cubicBezTo>
                  <a:cubicBezTo>
                    <a:pt x="65" y="0"/>
                    <a:pt x="98" y="43"/>
                    <a:pt x="165" y="48"/>
                  </a:cubicBezTo>
                  <a:cubicBezTo>
                    <a:pt x="207" y="62"/>
                    <a:pt x="281" y="24"/>
                    <a:pt x="324" y="30"/>
                  </a:cubicBezTo>
                  <a:cubicBezTo>
                    <a:pt x="361" y="43"/>
                    <a:pt x="470" y="85"/>
                    <a:pt x="508" y="94"/>
                  </a:cubicBezTo>
                  <a:cubicBezTo>
                    <a:pt x="527" y="107"/>
                    <a:pt x="550" y="105"/>
                    <a:pt x="569" y="118"/>
                  </a:cubicBezTo>
                  <a:cubicBezTo>
                    <a:pt x="591" y="133"/>
                    <a:pt x="617" y="140"/>
                    <a:pt x="639" y="155"/>
                  </a:cubicBezTo>
                  <a:cubicBezTo>
                    <a:pt x="658" y="170"/>
                    <a:pt x="668" y="184"/>
                    <a:pt x="681" y="207"/>
                  </a:cubicBezTo>
                  <a:cubicBezTo>
                    <a:pt x="690" y="237"/>
                    <a:pt x="680" y="271"/>
                    <a:pt x="696" y="297"/>
                  </a:cubicBezTo>
                  <a:cubicBezTo>
                    <a:pt x="694" y="327"/>
                    <a:pt x="624" y="366"/>
                    <a:pt x="588" y="378"/>
                  </a:cubicBezTo>
                  <a:cubicBezTo>
                    <a:pt x="525" y="376"/>
                    <a:pt x="516" y="365"/>
                    <a:pt x="457" y="405"/>
                  </a:cubicBezTo>
                  <a:cubicBezTo>
                    <a:pt x="449" y="418"/>
                    <a:pt x="438" y="448"/>
                    <a:pt x="438" y="448"/>
                  </a:cubicBezTo>
                  <a:cubicBezTo>
                    <a:pt x="440" y="489"/>
                    <a:pt x="431" y="678"/>
                    <a:pt x="494" y="721"/>
                  </a:cubicBezTo>
                  <a:cubicBezTo>
                    <a:pt x="455" y="773"/>
                    <a:pt x="279" y="757"/>
                    <a:pt x="205" y="759"/>
                  </a:cubicBezTo>
                  <a:cubicBezTo>
                    <a:pt x="133" y="755"/>
                    <a:pt x="105" y="755"/>
                    <a:pt x="47" y="735"/>
                  </a:cubicBezTo>
                  <a:cubicBezTo>
                    <a:pt x="42" y="728"/>
                    <a:pt x="36" y="680"/>
                    <a:pt x="36" y="699"/>
                  </a:cubicBezTo>
                  <a:close/>
                </a:path>
              </a:pathLst>
            </a:custGeom>
            <a:noFill/>
            <a:ln w="22225">
              <a:solidFill>
                <a:srgbClr val="FF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572" name="Freeform 34"/>
            <p:cNvSpPr>
              <a:spLocks/>
            </p:cNvSpPr>
            <p:nvPr/>
          </p:nvSpPr>
          <p:spPr bwMode="auto">
            <a:xfrm>
              <a:off x="2787" y="1781"/>
              <a:ext cx="497" cy="613"/>
            </a:xfrm>
            <a:custGeom>
              <a:avLst/>
              <a:gdLst>
                <a:gd name="T0" fmla="*/ 13 w 497"/>
                <a:gd name="T1" fmla="*/ 591 h 613"/>
                <a:gd name="T2" fmla="*/ 49 w 497"/>
                <a:gd name="T3" fmla="*/ 465 h 613"/>
                <a:gd name="T4" fmla="*/ 40 w 497"/>
                <a:gd name="T5" fmla="*/ 297 h 613"/>
                <a:gd name="T6" fmla="*/ 90 w 497"/>
                <a:gd name="T7" fmla="*/ 122 h 613"/>
                <a:gd name="T8" fmla="*/ 90 w 497"/>
                <a:gd name="T9" fmla="*/ 122 h 613"/>
                <a:gd name="T10" fmla="*/ 118 w 497"/>
                <a:gd name="T11" fmla="*/ 45 h 613"/>
                <a:gd name="T12" fmla="*/ 190 w 497"/>
                <a:gd name="T13" fmla="*/ 0 h 613"/>
                <a:gd name="T14" fmla="*/ 412 w 497"/>
                <a:gd name="T15" fmla="*/ 66 h 613"/>
                <a:gd name="T16" fmla="*/ 493 w 497"/>
                <a:gd name="T17" fmla="*/ 135 h 613"/>
                <a:gd name="T18" fmla="*/ 436 w 497"/>
                <a:gd name="T19" fmla="*/ 183 h 613"/>
                <a:gd name="T20" fmla="*/ 319 w 497"/>
                <a:gd name="T21" fmla="*/ 207 h 613"/>
                <a:gd name="T22" fmla="*/ 231 w 497"/>
                <a:gd name="T23" fmla="*/ 312 h 613"/>
                <a:gd name="T24" fmla="*/ 253 w 497"/>
                <a:gd name="T25" fmla="*/ 528 h 613"/>
                <a:gd name="T26" fmla="*/ 247 w 497"/>
                <a:gd name="T27" fmla="*/ 588 h 613"/>
                <a:gd name="T28" fmla="*/ 13 w 497"/>
                <a:gd name="T29" fmla="*/ 591 h 6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97"/>
                <a:gd name="T46" fmla="*/ 0 h 613"/>
                <a:gd name="T47" fmla="*/ 497 w 497"/>
                <a:gd name="T48" fmla="*/ 613 h 61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97" h="613">
                  <a:moveTo>
                    <a:pt x="13" y="591"/>
                  </a:moveTo>
                  <a:cubicBezTo>
                    <a:pt x="0" y="553"/>
                    <a:pt x="42" y="503"/>
                    <a:pt x="49" y="465"/>
                  </a:cubicBezTo>
                  <a:cubicBezTo>
                    <a:pt x="44" y="401"/>
                    <a:pt x="45" y="361"/>
                    <a:pt x="40" y="297"/>
                  </a:cubicBezTo>
                  <a:cubicBezTo>
                    <a:pt x="45" y="175"/>
                    <a:pt x="67" y="191"/>
                    <a:pt x="90" y="122"/>
                  </a:cubicBezTo>
                  <a:cubicBezTo>
                    <a:pt x="91" y="120"/>
                    <a:pt x="102" y="49"/>
                    <a:pt x="118" y="45"/>
                  </a:cubicBezTo>
                  <a:cubicBezTo>
                    <a:pt x="139" y="39"/>
                    <a:pt x="168" y="1"/>
                    <a:pt x="190" y="0"/>
                  </a:cubicBezTo>
                  <a:cubicBezTo>
                    <a:pt x="259" y="10"/>
                    <a:pt x="343" y="49"/>
                    <a:pt x="412" y="66"/>
                  </a:cubicBezTo>
                  <a:cubicBezTo>
                    <a:pt x="450" y="86"/>
                    <a:pt x="489" y="116"/>
                    <a:pt x="493" y="135"/>
                  </a:cubicBezTo>
                  <a:cubicBezTo>
                    <a:pt x="497" y="154"/>
                    <a:pt x="465" y="171"/>
                    <a:pt x="436" y="183"/>
                  </a:cubicBezTo>
                  <a:cubicBezTo>
                    <a:pt x="409" y="186"/>
                    <a:pt x="345" y="205"/>
                    <a:pt x="319" y="207"/>
                  </a:cubicBezTo>
                  <a:cubicBezTo>
                    <a:pt x="260" y="226"/>
                    <a:pt x="245" y="256"/>
                    <a:pt x="231" y="312"/>
                  </a:cubicBezTo>
                  <a:cubicBezTo>
                    <a:pt x="233" y="395"/>
                    <a:pt x="238" y="453"/>
                    <a:pt x="253" y="528"/>
                  </a:cubicBezTo>
                  <a:cubicBezTo>
                    <a:pt x="253" y="575"/>
                    <a:pt x="261" y="580"/>
                    <a:pt x="247" y="588"/>
                  </a:cubicBezTo>
                  <a:cubicBezTo>
                    <a:pt x="207" y="598"/>
                    <a:pt x="43" y="613"/>
                    <a:pt x="13" y="591"/>
                  </a:cubicBezTo>
                  <a:close/>
                </a:path>
              </a:pathLst>
            </a:custGeom>
            <a:noFill/>
            <a:ln w="22225">
              <a:solidFill>
                <a:srgbClr val="FF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23568" name="Picture 35" descr="Picture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03325" y="2205038"/>
            <a:ext cx="2090738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9" name="TextBox 25"/>
          <p:cNvSpPr txBox="1">
            <a:spLocks noChangeArrowheads="1"/>
          </p:cNvSpPr>
          <p:nvPr/>
        </p:nvSpPr>
        <p:spPr bwMode="auto">
          <a:xfrm>
            <a:off x="7239000" y="6488113"/>
            <a:ext cx="1905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Source: Rother</a:t>
            </a:r>
          </a:p>
        </p:txBody>
      </p:sp>
    </p:spTree>
    <p:extLst>
      <p:ext uri="{BB962C8B-B14F-4D97-AF65-F5344CB8AC3E}">
        <p14:creationId xmlns:p14="http://schemas.microsoft.com/office/powerpoint/2010/main" val="2315405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Picture8"/>
          <p:cNvPicPr>
            <a:picLocks noChangeAspect="1" noChangeArrowheads="1"/>
          </p:cNvPicPr>
          <p:nvPr/>
        </p:nvPicPr>
        <p:blipFill>
          <a:blip r:embed="rId3" cstate="print"/>
          <a:srcRect t="49146"/>
          <a:stretch>
            <a:fillRect/>
          </a:stretch>
        </p:blipFill>
        <p:spPr bwMode="auto">
          <a:xfrm>
            <a:off x="3724275" y="2171700"/>
            <a:ext cx="4835525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629400" cy="1343025"/>
          </a:xfrm>
        </p:spPr>
        <p:txBody>
          <a:bodyPr/>
          <a:lstStyle/>
          <a:p>
            <a:pPr eaLnBrk="1" hangingPunct="1">
              <a:defRPr/>
            </a:pPr>
            <a:r>
              <a:rPr lang="en-GB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Graph cuts</a:t>
            </a:r>
            <a:br>
              <a:rPr lang="en-GB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GB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GB" sz="2000" dirty="0" err="1" smtClean="0">
                <a:solidFill>
                  <a:srgbClr val="F1AE0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Boykov</a:t>
            </a:r>
            <a:r>
              <a:rPr lang="en-GB" sz="2000" dirty="0" smtClean="0">
                <a:solidFill>
                  <a:srgbClr val="F1AE05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and Jolly (2001)</a:t>
            </a:r>
          </a:p>
        </p:txBody>
      </p:sp>
      <p:sp>
        <p:nvSpPr>
          <p:cNvPr id="189448" name="Text Box 8"/>
          <p:cNvSpPr txBox="1">
            <a:spLocks noChangeArrowheads="1"/>
          </p:cNvSpPr>
          <p:nvPr/>
        </p:nvSpPr>
        <p:spPr bwMode="auto">
          <a:xfrm>
            <a:off x="1379538" y="1568450"/>
            <a:ext cx="10429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Image</a:t>
            </a:r>
          </a:p>
        </p:txBody>
      </p:sp>
      <p:grpSp>
        <p:nvGrpSpPr>
          <p:cNvPr id="25605" name="Group 9"/>
          <p:cNvGrpSpPr>
            <a:grpSpLocks/>
          </p:cNvGrpSpPr>
          <p:nvPr/>
        </p:nvGrpSpPr>
        <p:grpSpPr bwMode="auto">
          <a:xfrm>
            <a:off x="4408488" y="3260725"/>
            <a:ext cx="3478212" cy="7938"/>
            <a:chOff x="2777" y="2054"/>
            <a:chExt cx="2191" cy="5"/>
          </a:xfrm>
        </p:grpSpPr>
        <p:sp>
          <p:nvSpPr>
            <p:cNvPr id="25647" name="Line 10"/>
            <p:cNvSpPr>
              <a:spLocks noChangeShapeType="1"/>
            </p:cNvSpPr>
            <p:nvPr/>
          </p:nvSpPr>
          <p:spPr bwMode="auto">
            <a:xfrm flipV="1">
              <a:off x="3178" y="2054"/>
              <a:ext cx="198" cy="0"/>
            </a:xfrm>
            <a:prstGeom prst="line">
              <a:avLst/>
            </a:prstGeom>
            <a:noFill/>
            <a:ln w="1905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8" name="Line 11"/>
            <p:cNvSpPr>
              <a:spLocks noChangeShapeType="1"/>
            </p:cNvSpPr>
            <p:nvPr/>
          </p:nvSpPr>
          <p:spPr bwMode="auto">
            <a:xfrm flipV="1">
              <a:off x="4370" y="2054"/>
              <a:ext cx="198" cy="0"/>
            </a:xfrm>
            <a:prstGeom prst="line">
              <a:avLst/>
            </a:prstGeom>
            <a:noFill/>
            <a:ln w="1905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9" name="Line 12"/>
            <p:cNvSpPr>
              <a:spLocks noChangeShapeType="1"/>
            </p:cNvSpPr>
            <p:nvPr/>
          </p:nvSpPr>
          <p:spPr bwMode="auto">
            <a:xfrm flipV="1">
              <a:off x="3569" y="2054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50" name="Line 13"/>
            <p:cNvSpPr>
              <a:spLocks noChangeShapeType="1"/>
            </p:cNvSpPr>
            <p:nvPr/>
          </p:nvSpPr>
          <p:spPr bwMode="auto">
            <a:xfrm flipV="1">
              <a:off x="3966" y="2054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51" name="Line 14"/>
            <p:cNvSpPr>
              <a:spLocks noChangeShapeType="1"/>
            </p:cNvSpPr>
            <p:nvPr/>
          </p:nvSpPr>
          <p:spPr bwMode="auto">
            <a:xfrm flipV="1">
              <a:off x="4770" y="2059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52" name="Line 15"/>
            <p:cNvSpPr>
              <a:spLocks noChangeShapeType="1"/>
            </p:cNvSpPr>
            <p:nvPr/>
          </p:nvSpPr>
          <p:spPr bwMode="auto">
            <a:xfrm flipV="1">
              <a:off x="2777" y="2058"/>
              <a:ext cx="19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06" name="Group 16"/>
          <p:cNvGrpSpPr>
            <a:grpSpLocks/>
          </p:cNvGrpSpPr>
          <p:nvPr/>
        </p:nvGrpSpPr>
        <p:grpSpPr bwMode="auto">
          <a:xfrm>
            <a:off x="4333875" y="2063750"/>
            <a:ext cx="3602038" cy="1114425"/>
            <a:chOff x="2730" y="1300"/>
            <a:chExt cx="2269" cy="702"/>
          </a:xfrm>
        </p:grpSpPr>
        <p:sp>
          <p:nvSpPr>
            <p:cNvPr id="25640" name="Line 17"/>
            <p:cNvSpPr>
              <a:spLocks noChangeShapeType="1"/>
            </p:cNvSpPr>
            <p:nvPr/>
          </p:nvSpPr>
          <p:spPr bwMode="auto">
            <a:xfrm rot="10800000" flipH="1" flipV="1">
              <a:off x="3929" y="1321"/>
              <a:ext cx="689" cy="6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1" name="Line 18"/>
            <p:cNvSpPr>
              <a:spLocks noChangeShapeType="1"/>
            </p:cNvSpPr>
            <p:nvPr/>
          </p:nvSpPr>
          <p:spPr bwMode="auto">
            <a:xfrm rot="10800000" flipH="1" flipV="1">
              <a:off x="3913" y="1339"/>
              <a:ext cx="346" cy="61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2" name="Line 19"/>
            <p:cNvSpPr>
              <a:spLocks noChangeShapeType="1"/>
            </p:cNvSpPr>
            <p:nvPr/>
          </p:nvSpPr>
          <p:spPr bwMode="auto">
            <a:xfrm rot="10800000" flipH="1" flipV="1">
              <a:off x="3873" y="1345"/>
              <a:ext cx="0" cy="61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3" name="Line 20"/>
            <p:cNvSpPr>
              <a:spLocks noChangeShapeType="1"/>
            </p:cNvSpPr>
            <p:nvPr/>
          </p:nvSpPr>
          <p:spPr bwMode="auto">
            <a:xfrm rot="10800000" flipV="1">
              <a:off x="3503" y="1345"/>
              <a:ext cx="347" cy="63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4" name="Line 21"/>
            <p:cNvSpPr>
              <a:spLocks noChangeShapeType="1"/>
            </p:cNvSpPr>
            <p:nvPr/>
          </p:nvSpPr>
          <p:spPr bwMode="auto">
            <a:xfrm rot="10800000" flipV="1">
              <a:off x="3129" y="1318"/>
              <a:ext cx="693" cy="6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5" name="Line 22"/>
            <p:cNvSpPr>
              <a:spLocks noChangeShapeType="1"/>
            </p:cNvSpPr>
            <p:nvPr/>
          </p:nvSpPr>
          <p:spPr bwMode="auto">
            <a:xfrm rot="10800000" flipV="1">
              <a:off x="2730" y="1303"/>
              <a:ext cx="1074" cy="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6" name="Line 23"/>
            <p:cNvSpPr>
              <a:spLocks noChangeShapeType="1"/>
            </p:cNvSpPr>
            <p:nvPr/>
          </p:nvSpPr>
          <p:spPr bwMode="auto">
            <a:xfrm rot="10800000" flipH="1" flipV="1">
              <a:off x="3956" y="1300"/>
              <a:ext cx="1043" cy="70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07" name="Group 24"/>
          <p:cNvGrpSpPr>
            <a:grpSpLocks/>
          </p:cNvGrpSpPr>
          <p:nvPr/>
        </p:nvGrpSpPr>
        <p:grpSpPr bwMode="auto">
          <a:xfrm>
            <a:off x="4348163" y="3400425"/>
            <a:ext cx="3621087" cy="1155700"/>
            <a:chOff x="2739" y="2142"/>
            <a:chExt cx="2281" cy="728"/>
          </a:xfrm>
        </p:grpSpPr>
        <p:sp>
          <p:nvSpPr>
            <p:cNvPr id="25633" name="Line 25"/>
            <p:cNvSpPr>
              <a:spLocks noChangeShapeType="1"/>
            </p:cNvSpPr>
            <p:nvPr/>
          </p:nvSpPr>
          <p:spPr bwMode="auto">
            <a:xfrm flipH="1" flipV="1">
              <a:off x="3112" y="2157"/>
              <a:ext cx="698" cy="663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4" name="Line 26"/>
            <p:cNvSpPr>
              <a:spLocks noChangeShapeType="1"/>
            </p:cNvSpPr>
            <p:nvPr/>
          </p:nvSpPr>
          <p:spPr bwMode="auto">
            <a:xfrm flipH="1" flipV="1">
              <a:off x="3492" y="2173"/>
              <a:ext cx="361" cy="62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5" name="Line 27"/>
            <p:cNvSpPr>
              <a:spLocks noChangeShapeType="1"/>
            </p:cNvSpPr>
            <p:nvPr/>
          </p:nvSpPr>
          <p:spPr bwMode="auto">
            <a:xfrm flipH="1" flipV="1">
              <a:off x="3877" y="2170"/>
              <a:ext cx="0" cy="61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6" name="Line 28"/>
            <p:cNvSpPr>
              <a:spLocks noChangeShapeType="1"/>
            </p:cNvSpPr>
            <p:nvPr/>
          </p:nvSpPr>
          <p:spPr bwMode="auto">
            <a:xfrm flipV="1">
              <a:off x="3902" y="2166"/>
              <a:ext cx="353" cy="6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7" name="Line 29"/>
            <p:cNvSpPr>
              <a:spLocks noChangeShapeType="1"/>
            </p:cNvSpPr>
            <p:nvPr/>
          </p:nvSpPr>
          <p:spPr bwMode="auto">
            <a:xfrm flipV="1">
              <a:off x="3940" y="2162"/>
              <a:ext cx="729" cy="655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8" name="Line 30"/>
            <p:cNvSpPr>
              <a:spLocks noChangeShapeType="1"/>
            </p:cNvSpPr>
            <p:nvPr/>
          </p:nvSpPr>
          <p:spPr bwMode="auto">
            <a:xfrm flipH="1" flipV="1">
              <a:off x="2739" y="2142"/>
              <a:ext cx="1043" cy="728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9" name="Line 31"/>
            <p:cNvSpPr>
              <a:spLocks noChangeShapeType="1"/>
            </p:cNvSpPr>
            <p:nvPr/>
          </p:nvSpPr>
          <p:spPr bwMode="auto">
            <a:xfrm flipV="1">
              <a:off x="3961" y="2153"/>
              <a:ext cx="1059" cy="69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08" name="Group 32"/>
          <p:cNvGrpSpPr>
            <a:grpSpLocks/>
          </p:cNvGrpSpPr>
          <p:nvPr/>
        </p:nvGrpSpPr>
        <p:grpSpPr bwMode="auto">
          <a:xfrm>
            <a:off x="381000" y="2085975"/>
            <a:ext cx="3028950" cy="2343150"/>
            <a:chOff x="240" y="1314"/>
            <a:chExt cx="1908" cy="1476"/>
          </a:xfrm>
        </p:grpSpPr>
        <p:sp>
          <p:nvSpPr>
            <p:cNvPr id="25631" name="Rectangle 33"/>
            <p:cNvSpPr>
              <a:spLocks noChangeArrowheads="1"/>
            </p:cNvSpPr>
            <p:nvPr/>
          </p:nvSpPr>
          <p:spPr bwMode="auto">
            <a:xfrm>
              <a:off x="240" y="1314"/>
              <a:ext cx="1908" cy="147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2" name="Oval 34"/>
            <p:cNvSpPr>
              <a:spLocks noChangeArrowheads="1"/>
            </p:cNvSpPr>
            <p:nvPr/>
          </p:nvSpPr>
          <p:spPr bwMode="auto">
            <a:xfrm>
              <a:off x="578" y="1434"/>
              <a:ext cx="1202" cy="12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609" name="Line 35"/>
          <p:cNvSpPr>
            <a:spLocks noChangeShapeType="1"/>
          </p:cNvSpPr>
          <p:nvPr/>
        </p:nvSpPr>
        <p:spPr bwMode="auto">
          <a:xfrm>
            <a:off x="384175" y="3698875"/>
            <a:ext cx="30130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5610" name="Group 36"/>
          <p:cNvGrpSpPr>
            <a:grpSpLocks/>
          </p:cNvGrpSpPr>
          <p:nvPr/>
        </p:nvGrpSpPr>
        <p:grpSpPr bwMode="auto">
          <a:xfrm>
            <a:off x="1028700" y="1939925"/>
            <a:ext cx="7835900" cy="4314825"/>
            <a:chOff x="648" y="1222"/>
            <a:chExt cx="4936" cy="2718"/>
          </a:xfrm>
        </p:grpSpPr>
        <p:sp>
          <p:nvSpPr>
            <p:cNvPr id="189477" name="Text Box 37"/>
            <p:cNvSpPr txBox="1">
              <a:spLocks noChangeArrowheads="1"/>
            </p:cNvSpPr>
            <p:nvPr/>
          </p:nvSpPr>
          <p:spPr bwMode="auto">
            <a:xfrm>
              <a:off x="4651" y="1222"/>
              <a:ext cx="9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GB" sz="2400">
                  <a:solidFill>
                    <a:srgbClr val="F1AE05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Min Cut</a:t>
              </a:r>
            </a:p>
          </p:txBody>
        </p:sp>
        <p:sp>
          <p:nvSpPr>
            <p:cNvPr id="25628" name="Text Box 38"/>
            <p:cNvSpPr txBox="1">
              <a:spLocks noChangeArrowheads="1"/>
            </p:cNvSpPr>
            <p:nvPr/>
          </p:nvSpPr>
          <p:spPr bwMode="auto">
            <a:xfrm>
              <a:off x="654" y="3414"/>
              <a:ext cx="442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2000" b="1" i="1">
                  <a:solidFill>
                    <a:srgbClr val="F1AE05"/>
                  </a:solidFill>
                </a:rPr>
                <a:t>Cut:</a:t>
              </a:r>
              <a:r>
                <a:rPr lang="de-DE" sz="2000"/>
                <a:t> separating source and sink; Energy: collection of edges</a:t>
              </a:r>
              <a:endParaRPr lang="en-GB"/>
            </a:p>
          </p:txBody>
        </p:sp>
        <p:sp>
          <p:nvSpPr>
            <p:cNvPr id="25629" name="Text Box 39"/>
            <p:cNvSpPr txBox="1">
              <a:spLocks noChangeArrowheads="1"/>
            </p:cNvSpPr>
            <p:nvPr/>
          </p:nvSpPr>
          <p:spPr bwMode="auto">
            <a:xfrm>
              <a:off x="648" y="3690"/>
              <a:ext cx="436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2000" b="1" i="1" dirty="0">
                  <a:solidFill>
                    <a:srgbClr val="F1AE05"/>
                  </a:solidFill>
                </a:rPr>
                <a:t>Min Cut:</a:t>
              </a:r>
              <a:r>
                <a:rPr lang="de-DE" sz="2000" dirty="0"/>
                <a:t> Global minimal </a:t>
              </a:r>
              <a:r>
                <a:rPr lang="de-DE" sz="2000" dirty="0" smtClean="0"/>
                <a:t>energy </a:t>
              </a:r>
              <a:r>
                <a:rPr lang="de-DE" sz="2000" dirty="0"/>
                <a:t>in polynomial time</a:t>
              </a:r>
              <a:endParaRPr lang="en-GB" sz="2000" dirty="0"/>
            </a:p>
          </p:txBody>
        </p:sp>
        <p:sp>
          <p:nvSpPr>
            <p:cNvPr id="25630" name="Freeform 40"/>
            <p:cNvSpPr>
              <a:spLocks/>
            </p:cNvSpPr>
            <p:nvPr/>
          </p:nvSpPr>
          <p:spPr bwMode="auto">
            <a:xfrm>
              <a:off x="2583" y="1512"/>
              <a:ext cx="2499" cy="988"/>
            </a:xfrm>
            <a:custGeom>
              <a:avLst/>
              <a:gdLst>
                <a:gd name="T0" fmla="*/ 2499 w 2499"/>
                <a:gd name="T1" fmla="*/ 0 h 988"/>
                <a:gd name="T2" fmla="*/ 1968 w 2499"/>
                <a:gd name="T3" fmla="*/ 378 h 988"/>
                <a:gd name="T4" fmla="*/ 1683 w 2499"/>
                <a:gd name="T5" fmla="*/ 906 h 988"/>
                <a:gd name="T6" fmla="*/ 870 w 2499"/>
                <a:gd name="T7" fmla="*/ 870 h 988"/>
                <a:gd name="T8" fmla="*/ 615 w 2499"/>
                <a:gd name="T9" fmla="*/ 381 h 988"/>
                <a:gd name="T10" fmla="*/ 0 w 2499"/>
                <a:gd name="T11" fmla="*/ 7 h 9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99"/>
                <a:gd name="T19" fmla="*/ 0 h 988"/>
                <a:gd name="T20" fmla="*/ 2499 w 2499"/>
                <a:gd name="T21" fmla="*/ 988 h 9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99" h="988">
                  <a:moveTo>
                    <a:pt x="2499" y="0"/>
                  </a:moveTo>
                  <a:cubicBezTo>
                    <a:pt x="2411" y="63"/>
                    <a:pt x="2104" y="227"/>
                    <a:pt x="1968" y="378"/>
                  </a:cubicBezTo>
                  <a:cubicBezTo>
                    <a:pt x="1832" y="529"/>
                    <a:pt x="1866" y="824"/>
                    <a:pt x="1683" y="906"/>
                  </a:cubicBezTo>
                  <a:cubicBezTo>
                    <a:pt x="1500" y="988"/>
                    <a:pt x="1048" y="957"/>
                    <a:pt x="870" y="870"/>
                  </a:cubicBezTo>
                  <a:cubicBezTo>
                    <a:pt x="692" y="783"/>
                    <a:pt x="760" y="525"/>
                    <a:pt x="615" y="381"/>
                  </a:cubicBezTo>
                  <a:cubicBezTo>
                    <a:pt x="470" y="237"/>
                    <a:pt x="128" y="85"/>
                    <a:pt x="0" y="7"/>
                  </a:cubicBezTo>
                </a:path>
              </a:pathLst>
            </a:custGeom>
            <a:noFill/>
            <a:ln w="63500">
              <a:solidFill>
                <a:srgbClr val="F1AE05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11" name="Group 41"/>
          <p:cNvGrpSpPr>
            <a:grpSpLocks/>
          </p:cNvGrpSpPr>
          <p:nvPr/>
        </p:nvGrpSpPr>
        <p:grpSpPr bwMode="auto">
          <a:xfrm>
            <a:off x="4089400" y="3111500"/>
            <a:ext cx="4125913" cy="331788"/>
            <a:chOff x="2576" y="1960"/>
            <a:chExt cx="2599" cy="209"/>
          </a:xfrm>
        </p:grpSpPr>
        <p:sp>
          <p:nvSpPr>
            <p:cNvPr id="25619" name="Oval 42"/>
            <p:cNvSpPr>
              <a:spLocks noChangeArrowheads="1"/>
            </p:cNvSpPr>
            <p:nvPr/>
          </p:nvSpPr>
          <p:spPr bwMode="auto">
            <a:xfrm flipV="1">
              <a:off x="2973" y="1968"/>
              <a:ext cx="198" cy="19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0" name="Oval 43"/>
            <p:cNvSpPr>
              <a:spLocks noChangeArrowheads="1"/>
            </p:cNvSpPr>
            <p:nvPr/>
          </p:nvSpPr>
          <p:spPr bwMode="auto">
            <a:xfrm flipV="1">
              <a:off x="4567" y="1962"/>
              <a:ext cx="198" cy="19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1" name="Oval 44"/>
            <p:cNvSpPr>
              <a:spLocks noChangeArrowheads="1"/>
            </p:cNvSpPr>
            <p:nvPr/>
          </p:nvSpPr>
          <p:spPr bwMode="auto">
            <a:xfrm flipV="1">
              <a:off x="4977" y="1971"/>
              <a:ext cx="198" cy="19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2" name="Oval 45"/>
            <p:cNvSpPr>
              <a:spLocks noChangeArrowheads="1"/>
            </p:cNvSpPr>
            <p:nvPr/>
          </p:nvSpPr>
          <p:spPr bwMode="auto">
            <a:xfrm flipV="1">
              <a:off x="2576" y="1960"/>
              <a:ext cx="198" cy="19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623" name="Group 46"/>
            <p:cNvGrpSpPr>
              <a:grpSpLocks/>
            </p:cNvGrpSpPr>
            <p:nvPr/>
          </p:nvGrpSpPr>
          <p:grpSpPr bwMode="auto">
            <a:xfrm>
              <a:off x="3373" y="1965"/>
              <a:ext cx="999" cy="204"/>
              <a:chOff x="3370" y="1962"/>
              <a:chExt cx="999" cy="204"/>
            </a:xfrm>
          </p:grpSpPr>
          <p:sp>
            <p:nvSpPr>
              <p:cNvPr id="25624" name="Oval 47"/>
              <p:cNvSpPr>
                <a:spLocks noChangeArrowheads="1"/>
              </p:cNvSpPr>
              <p:nvPr/>
            </p:nvSpPr>
            <p:spPr bwMode="auto">
              <a:xfrm flipV="1">
                <a:off x="3766" y="1968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5" name="Oval 48"/>
              <p:cNvSpPr>
                <a:spLocks noChangeArrowheads="1"/>
              </p:cNvSpPr>
              <p:nvPr/>
            </p:nvSpPr>
            <p:spPr bwMode="auto">
              <a:xfrm flipV="1">
                <a:off x="3370" y="1968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6" name="Oval 49"/>
              <p:cNvSpPr>
                <a:spLocks noChangeArrowheads="1"/>
              </p:cNvSpPr>
              <p:nvPr/>
            </p:nvSpPr>
            <p:spPr bwMode="auto">
              <a:xfrm flipV="1">
                <a:off x="4171" y="1962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5612" name="Group 56"/>
          <p:cNvGrpSpPr>
            <a:grpSpLocks/>
          </p:cNvGrpSpPr>
          <p:nvPr/>
        </p:nvGrpSpPr>
        <p:grpSpPr bwMode="auto">
          <a:xfrm>
            <a:off x="5403850" y="1163638"/>
            <a:ext cx="1681163" cy="971550"/>
            <a:chOff x="3404" y="733"/>
            <a:chExt cx="1059" cy="612"/>
          </a:xfrm>
        </p:grpSpPr>
        <p:sp>
          <p:nvSpPr>
            <p:cNvPr id="189491" name="Text Box 51"/>
            <p:cNvSpPr txBox="1">
              <a:spLocks noChangeArrowheads="1"/>
            </p:cNvSpPr>
            <p:nvPr/>
          </p:nvSpPr>
          <p:spPr bwMode="auto">
            <a:xfrm>
              <a:off x="3404" y="733"/>
              <a:ext cx="1059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GB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Foreground (source)</a:t>
              </a:r>
            </a:p>
          </p:txBody>
        </p:sp>
        <p:sp>
          <p:nvSpPr>
            <p:cNvPr id="25618" name="Oval 52"/>
            <p:cNvSpPr>
              <a:spLocks noChangeArrowheads="1"/>
            </p:cNvSpPr>
            <p:nvPr/>
          </p:nvSpPr>
          <p:spPr bwMode="auto">
            <a:xfrm flipV="1">
              <a:off x="3779" y="1147"/>
              <a:ext cx="198" cy="19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F1AE05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5613" name="Group 53"/>
          <p:cNvGrpSpPr>
            <a:grpSpLocks/>
          </p:cNvGrpSpPr>
          <p:nvPr/>
        </p:nvGrpSpPr>
        <p:grpSpPr bwMode="auto">
          <a:xfrm>
            <a:off x="5378450" y="4433888"/>
            <a:ext cx="1604963" cy="990600"/>
            <a:chOff x="3388" y="2793"/>
            <a:chExt cx="1011" cy="624"/>
          </a:xfrm>
        </p:grpSpPr>
        <p:sp>
          <p:nvSpPr>
            <p:cNvPr id="189494" name="Text Box 54"/>
            <p:cNvSpPr txBox="1">
              <a:spLocks noChangeArrowheads="1"/>
            </p:cNvSpPr>
            <p:nvPr/>
          </p:nvSpPr>
          <p:spPr bwMode="auto">
            <a:xfrm>
              <a:off x="3388" y="2975"/>
              <a:ext cx="1011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GB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Background</a:t>
              </a:r>
              <a:br>
                <a:rPr lang="en-GB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</a:br>
              <a:r>
                <a:rPr lang="en-GB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(sink)</a:t>
              </a:r>
            </a:p>
          </p:txBody>
        </p:sp>
        <p:sp>
          <p:nvSpPr>
            <p:cNvPr id="25616" name="Oval 55"/>
            <p:cNvSpPr>
              <a:spLocks noChangeArrowheads="1"/>
            </p:cNvSpPr>
            <p:nvPr/>
          </p:nvSpPr>
          <p:spPr bwMode="auto">
            <a:xfrm rot="10800000" flipV="1">
              <a:off x="3779" y="2793"/>
              <a:ext cx="198" cy="198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F1AE05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614" name="TextBox 55"/>
          <p:cNvSpPr txBox="1">
            <a:spLocks noChangeArrowheads="1"/>
          </p:cNvSpPr>
          <p:nvPr/>
        </p:nvSpPr>
        <p:spPr bwMode="auto">
          <a:xfrm>
            <a:off x="7239000" y="6488113"/>
            <a:ext cx="1905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Source: Rother</a:t>
            </a:r>
          </a:p>
        </p:txBody>
      </p:sp>
    </p:spTree>
    <p:extLst>
      <p:ext uri="{BB962C8B-B14F-4D97-AF65-F5344CB8AC3E}">
        <p14:creationId xmlns:p14="http://schemas.microsoft.com/office/powerpoint/2010/main" val="247554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GrabCut</a:t>
            </a:r>
            <a:r>
              <a:rPr lang="en-US" dirty="0" smtClean="0"/>
              <a:t>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8674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Define graph </a:t>
            </a:r>
          </a:p>
          <a:p>
            <a:pPr marL="914400" lvl="1" indent="-514350">
              <a:defRPr/>
            </a:pPr>
            <a:r>
              <a:rPr lang="en-US" dirty="0" smtClean="0"/>
              <a:t>usually 4-connected or 8-connected</a:t>
            </a:r>
          </a:p>
          <a:p>
            <a:pPr marL="1314450" lvl="2" indent="-514350">
              <a:defRPr/>
            </a:pPr>
            <a:r>
              <a:rPr lang="en-US" dirty="0" smtClean="0"/>
              <a:t>Divide diagonal potentials by </a:t>
            </a:r>
            <a:r>
              <a:rPr lang="en-US" dirty="0" err="1" smtClean="0"/>
              <a:t>sqrt</a:t>
            </a:r>
            <a:r>
              <a:rPr lang="en-US" dirty="0" smtClean="0"/>
              <a:t>(2)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Define unary potentials</a:t>
            </a:r>
          </a:p>
          <a:p>
            <a:pPr marL="914400" lvl="1" indent="-514350">
              <a:defRPr/>
            </a:pPr>
            <a:r>
              <a:rPr lang="en-US" dirty="0" smtClean="0"/>
              <a:t>Color histogram or mixture of Gaussians for background and foreground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Define </a:t>
            </a:r>
            <a:r>
              <a:rPr lang="en-US" dirty="0" err="1" smtClean="0"/>
              <a:t>pairwise</a:t>
            </a:r>
            <a:r>
              <a:rPr lang="en-US" dirty="0" smtClean="0"/>
              <a:t> potentials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Apply graph cuts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Return to 2, using current labels to compute foreground, background models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endParaRPr 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2057400" y="4343400"/>
          <a:ext cx="6011863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3" imgW="3225600" imgH="558720" progId="Equation.3">
                  <p:embed/>
                </p:oleObj>
              </mc:Choice>
              <mc:Fallback>
                <p:oleObj name="Equation" r:id="rId3" imgW="3225600" imgH="55872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343400"/>
                        <a:ext cx="6011863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27" name="Object 3"/>
          <p:cNvGraphicFramePr>
            <a:graphicFrameLocks noChangeAspect="1"/>
          </p:cNvGraphicFramePr>
          <p:nvPr/>
        </p:nvGraphicFramePr>
        <p:xfrm>
          <a:off x="3048000" y="3200400"/>
          <a:ext cx="5514975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Equation" r:id="rId5" imgW="2958840" imgH="507960" progId="Equation.3">
                  <p:embed/>
                </p:oleObj>
              </mc:Choice>
              <mc:Fallback>
                <p:oleObj name="Equation" r:id="rId5" imgW="2958840" imgH="507960" progId="Equation.3">
                  <p:embed/>
                  <p:pic>
                    <p:nvPicPr>
                      <p:cNvPr id="1034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200400"/>
                        <a:ext cx="5514975" cy="946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906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segmentations</a:t>
            </a:r>
          </a:p>
        </p:txBody>
      </p:sp>
      <p:pic>
        <p:nvPicPr>
          <p:cNvPr id="25603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7" t="50781" r="62038" b="15558"/>
          <a:stretch>
            <a:fillRect/>
          </a:stretch>
        </p:blipFill>
        <p:spPr>
          <a:xfrm>
            <a:off x="914400" y="1066800"/>
            <a:ext cx="3165475" cy="2286000"/>
          </a:xfrm>
          <a:noFill/>
        </p:spPr>
      </p:pic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143000" y="3276600"/>
            <a:ext cx="2701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Oversegmentation</a:t>
            </a:r>
          </a:p>
        </p:txBody>
      </p:sp>
      <p:pic>
        <p:nvPicPr>
          <p:cNvPr id="25605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4" t="51904" r="22530" b="15558"/>
          <a:stretch>
            <a:fillRect/>
          </a:stretch>
        </p:blipFill>
        <p:spPr bwMode="auto">
          <a:xfrm>
            <a:off x="4419600" y="1143000"/>
            <a:ext cx="3352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4648200" y="3276600"/>
            <a:ext cx="2874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Undersegmentation</a:t>
            </a:r>
          </a:p>
        </p:txBody>
      </p:sp>
      <p:pic>
        <p:nvPicPr>
          <p:cNvPr id="25607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51904" r="22128" b="15558"/>
          <a:stretch>
            <a:fillRect/>
          </a:stretch>
        </p:blipFill>
        <p:spPr bwMode="auto">
          <a:xfrm>
            <a:off x="609600" y="4267200"/>
            <a:ext cx="81264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TextBox 8"/>
          <p:cNvSpPr txBox="1">
            <a:spLocks noChangeArrowheads="1"/>
          </p:cNvSpPr>
          <p:nvPr/>
        </p:nvSpPr>
        <p:spPr bwMode="auto">
          <a:xfrm>
            <a:off x="2743200" y="5943600"/>
            <a:ext cx="3387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Multiple Segmentations</a:t>
            </a:r>
          </a:p>
        </p:txBody>
      </p:sp>
      <p:pic>
        <p:nvPicPr>
          <p:cNvPr id="2560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11375" r="82269" b="50653"/>
          <a:stretch>
            <a:fillRect/>
          </a:stretch>
        </p:blipFill>
        <p:spPr bwMode="auto">
          <a:xfrm>
            <a:off x="7727950" y="0"/>
            <a:ext cx="14160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What is easy or hard about these cases for </a:t>
            </a:r>
            <a:r>
              <a:rPr lang="en-US" sz="2800" dirty="0" err="1" smtClean="0"/>
              <a:t>graphcut</a:t>
            </a:r>
            <a:r>
              <a:rPr lang="en-US" sz="2800" dirty="0" smtClean="0"/>
              <a:t>-based segmentation?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DSC0344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538" y="1643063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96950" y="1782763"/>
            <a:ext cx="1498600" cy="1458912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11" descr="153_536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9825" y="1655763"/>
            <a:ext cx="2308225" cy="173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13"/>
          <p:cNvGrpSpPr>
            <a:grpSpLocks/>
          </p:cNvGrpSpPr>
          <p:nvPr/>
        </p:nvGrpSpPr>
        <p:grpSpPr bwMode="auto">
          <a:xfrm>
            <a:off x="6626225" y="1425575"/>
            <a:ext cx="1450975" cy="1935163"/>
            <a:chOff x="4216" y="952"/>
            <a:chExt cx="914" cy="1219"/>
          </a:xfrm>
        </p:grpSpPr>
        <p:pic>
          <p:nvPicPr>
            <p:cNvPr id="8" name="Picture 14" descr="IMG_3872_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16" y="952"/>
              <a:ext cx="914" cy="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4504" y="1173"/>
              <a:ext cx="288" cy="767"/>
            </a:xfrm>
            <a:prstGeom prst="rect">
              <a:avLst/>
            </a:prstGeom>
            <a:noFill/>
            <a:ln w="508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" name="Freeform 22"/>
          <p:cNvSpPr>
            <a:spLocks/>
          </p:cNvSpPr>
          <p:nvPr/>
        </p:nvSpPr>
        <p:spPr bwMode="auto">
          <a:xfrm>
            <a:off x="3670300" y="1533525"/>
            <a:ext cx="2330450" cy="1984375"/>
          </a:xfrm>
          <a:custGeom>
            <a:avLst/>
            <a:gdLst>
              <a:gd name="T0" fmla="*/ 24 w 1356"/>
              <a:gd name="T1" fmla="*/ 270 h 1242"/>
              <a:gd name="T2" fmla="*/ 180 w 1356"/>
              <a:gd name="T3" fmla="*/ 198 h 1242"/>
              <a:gd name="T4" fmla="*/ 246 w 1356"/>
              <a:gd name="T5" fmla="*/ 174 h 1242"/>
              <a:gd name="T6" fmla="*/ 318 w 1356"/>
              <a:gd name="T7" fmla="*/ 156 h 1242"/>
              <a:gd name="T8" fmla="*/ 354 w 1356"/>
              <a:gd name="T9" fmla="*/ 126 h 1242"/>
              <a:gd name="T10" fmla="*/ 696 w 1356"/>
              <a:gd name="T11" fmla="*/ 0 h 1242"/>
              <a:gd name="T12" fmla="*/ 834 w 1356"/>
              <a:gd name="T13" fmla="*/ 12 h 1242"/>
              <a:gd name="T14" fmla="*/ 942 w 1356"/>
              <a:gd name="T15" fmla="*/ 48 h 1242"/>
              <a:gd name="T16" fmla="*/ 1044 w 1356"/>
              <a:gd name="T17" fmla="*/ 192 h 1242"/>
              <a:gd name="T18" fmla="*/ 1116 w 1356"/>
              <a:gd name="T19" fmla="*/ 276 h 1242"/>
              <a:gd name="T20" fmla="*/ 1188 w 1356"/>
              <a:gd name="T21" fmla="*/ 348 h 1242"/>
              <a:gd name="T22" fmla="*/ 1212 w 1356"/>
              <a:gd name="T23" fmla="*/ 372 h 1242"/>
              <a:gd name="T24" fmla="*/ 1230 w 1356"/>
              <a:gd name="T25" fmla="*/ 390 h 1242"/>
              <a:gd name="T26" fmla="*/ 1272 w 1356"/>
              <a:gd name="T27" fmla="*/ 462 h 1242"/>
              <a:gd name="T28" fmla="*/ 1296 w 1356"/>
              <a:gd name="T29" fmla="*/ 498 h 1242"/>
              <a:gd name="T30" fmla="*/ 1338 w 1356"/>
              <a:gd name="T31" fmla="*/ 600 h 1242"/>
              <a:gd name="T32" fmla="*/ 1356 w 1356"/>
              <a:gd name="T33" fmla="*/ 660 h 1242"/>
              <a:gd name="T34" fmla="*/ 1272 w 1356"/>
              <a:gd name="T35" fmla="*/ 1014 h 1242"/>
              <a:gd name="T36" fmla="*/ 1188 w 1356"/>
              <a:gd name="T37" fmla="*/ 1146 h 1242"/>
              <a:gd name="T38" fmla="*/ 1134 w 1356"/>
              <a:gd name="T39" fmla="*/ 1188 h 1242"/>
              <a:gd name="T40" fmla="*/ 990 w 1356"/>
              <a:gd name="T41" fmla="*/ 1242 h 1242"/>
              <a:gd name="T42" fmla="*/ 684 w 1356"/>
              <a:gd name="T43" fmla="*/ 1218 h 1242"/>
              <a:gd name="T44" fmla="*/ 474 w 1356"/>
              <a:gd name="T45" fmla="*/ 1158 h 1242"/>
              <a:gd name="T46" fmla="*/ 414 w 1356"/>
              <a:gd name="T47" fmla="*/ 1128 h 1242"/>
              <a:gd name="T48" fmla="*/ 330 w 1356"/>
              <a:gd name="T49" fmla="*/ 1050 h 1242"/>
              <a:gd name="T50" fmla="*/ 258 w 1356"/>
              <a:gd name="T51" fmla="*/ 978 h 1242"/>
              <a:gd name="T52" fmla="*/ 204 w 1356"/>
              <a:gd name="T53" fmla="*/ 924 h 1242"/>
              <a:gd name="T54" fmla="*/ 96 w 1356"/>
              <a:gd name="T55" fmla="*/ 762 h 1242"/>
              <a:gd name="T56" fmla="*/ 84 w 1356"/>
              <a:gd name="T57" fmla="*/ 726 h 1242"/>
              <a:gd name="T58" fmla="*/ 30 w 1356"/>
              <a:gd name="T59" fmla="*/ 564 h 1242"/>
              <a:gd name="T60" fmla="*/ 0 w 1356"/>
              <a:gd name="T61" fmla="*/ 408 h 1242"/>
              <a:gd name="T62" fmla="*/ 24 w 1356"/>
              <a:gd name="T63" fmla="*/ 270 h 124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356"/>
              <a:gd name="T97" fmla="*/ 0 h 1242"/>
              <a:gd name="T98" fmla="*/ 1356 w 1356"/>
              <a:gd name="T99" fmla="*/ 1242 h 124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356" h="1242">
                <a:moveTo>
                  <a:pt x="24" y="270"/>
                </a:moveTo>
                <a:cubicBezTo>
                  <a:pt x="61" y="214"/>
                  <a:pt x="119" y="207"/>
                  <a:pt x="180" y="198"/>
                </a:cubicBezTo>
                <a:cubicBezTo>
                  <a:pt x="203" y="190"/>
                  <a:pt x="222" y="179"/>
                  <a:pt x="246" y="174"/>
                </a:cubicBezTo>
                <a:cubicBezTo>
                  <a:pt x="265" y="170"/>
                  <a:pt x="301" y="167"/>
                  <a:pt x="318" y="156"/>
                </a:cubicBezTo>
                <a:cubicBezTo>
                  <a:pt x="331" y="147"/>
                  <a:pt x="341" y="135"/>
                  <a:pt x="354" y="126"/>
                </a:cubicBezTo>
                <a:cubicBezTo>
                  <a:pt x="454" y="59"/>
                  <a:pt x="579" y="23"/>
                  <a:pt x="696" y="0"/>
                </a:cubicBezTo>
                <a:cubicBezTo>
                  <a:pt x="744" y="3"/>
                  <a:pt x="788" y="2"/>
                  <a:pt x="834" y="12"/>
                </a:cubicBezTo>
                <a:cubicBezTo>
                  <a:pt x="872" y="20"/>
                  <a:pt x="905" y="39"/>
                  <a:pt x="942" y="48"/>
                </a:cubicBezTo>
                <a:cubicBezTo>
                  <a:pt x="989" y="84"/>
                  <a:pt x="1011" y="143"/>
                  <a:pt x="1044" y="192"/>
                </a:cubicBezTo>
                <a:cubicBezTo>
                  <a:pt x="1067" y="227"/>
                  <a:pt x="1090" y="246"/>
                  <a:pt x="1116" y="276"/>
                </a:cubicBezTo>
                <a:cubicBezTo>
                  <a:pt x="1138" y="301"/>
                  <a:pt x="1164" y="324"/>
                  <a:pt x="1188" y="348"/>
                </a:cubicBezTo>
                <a:cubicBezTo>
                  <a:pt x="1196" y="356"/>
                  <a:pt x="1204" y="364"/>
                  <a:pt x="1212" y="372"/>
                </a:cubicBezTo>
                <a:cubicBezTo>
                  <a:pt x="1218" y="378"/>
                  <a:pt x="1230" y="390"/>
                  <a:pt x="1230" y="390"/>
                </a:cubicBezTo>
                <a:cubicBezTo>
                  <a:pt x="1239" y="417"/>
                  <a:pt x="1256" y="438"/>
                  <a:pt x="1272" y="462"/>
                </a:cubicBezTo>
                <a:cubicBezTo>
                  <a:pt x="1280" y="474"/>
                  <a:pt x="1296" y="498"/>
                  <a:pt x="1296" y="498"/>
                </a:cubicBezTo>
                <a:cubicBezTo>
                  <a:pt x="1305" y="535"/>
                  <a:pt x="1328" y="564"/>
                  <a:pt x="1338" y="600"/>
                </a:cubicBezTo>
                <a:cubicBezTo>
                  <a:pt x="1344" y="620"/>
                  <a:pt x="1356" y="660"/>
                  <a:pt x="1356" y="660"/>
                </a:cubicBezTo>
                <a:cubicBezTo>
                  <a:pt x="1351" y="786"/>
                  <a:pt x="1343" y="907"/>
                  <a:pt x="1272" y="1014"/>
                </a:cubicBezTo>
                <a:cubicBezTo>
                  <a:pt x="1263" y="1071"/>
                  <a:pt x="1230" y="1109"/>
                  <a:pt x="1188" y="1146"/>
                </a:cubicBezTo>
                <a:cubicBezTo>
                  <a:pt x="1139" y="1189"/>
                  <a:pt x="1171" y="1176"/>
                  <a:pt x="1134" y="1188"/>
                </a:cubicBezTo>
                <a:cubicBezTo>
                  <a:pt x="1106" y="1209"/>
                  <a:pt x="1028" y="1233"/>
                  <a:pt x="990" y="1242"/>
                </a:cubicBezTo>
                <a:cubicBezTo>
                  <a:pt x="885" y="1238"/>
                  <a:pt x="788" y="1225"/>
                  <a:pt x="684" y="1218"/>
                </a:cubicBezTo>
                <a:cubicBezTo>
                  <a:pt x="610" y="1207"/>
                  <a:pt x="546" y="1176"/>
                  <a:pt x="474" y="1158"/>
                </a:cubicBezTo>
                <a:cubicBezTo>
                  <a:pt x="454" y="1145"/>
                  <a:pt x="433" y="1143"/>
                  <a:pt x="414" y="1128"/>
                </a:cubicBezTo>
                <a:cubicBezTo>
                  <a:pt x="385" y="1104"/>
                  <a:pt x="361" y="1071"/>
                  <a:pt x="330" y="1050"/>
                </a:cubicBezTo>
                <a:cubicBezTo>
                  <a:pt x="311" y="1022"/>
                  <a:pt x="282" y="1002"/>
                  <a:pt x="258" y="978"/>
                </a:cubicBezTo>
                <a:cubicBezTo>
                  <a:pt x="239" y="959"/>
                  <a:pt x="226" y="939"/>
                  <a:pt x="204" y="924"/>
                </a:cubicBezTo>
                <a:cubicBezTo>
                  <a:pt x="168" y="870"/>
                  <a:pt x="132" y="816"/>
                  <a:pt x="96" y="762"/>
                </a:cubicBezTo>
                <a:cubicBezTo>
                  <a:pt x="89" y="751"/>
                  <a:pt x="91" y="737"/>
                  <a:pt x="84" y="726"/>
                </a:cubicBezTo>
                <a:cubicBezTo>
                  <a:pt x="52" y="678"/>
                  <a:pt x="48" y="617"/>
                  <a:pt x="30" y="564"/>
                </a:cubicBezTo>
                <a:cubicBezTo>
                  <a:pt x="11" y="508"/>
                  <a:pt x="0" y="467"/>
                  <a:pt x="0" y="408"/>
                </a:cubicBezTo>
                <a:lnTo>
                  <a:pt x="24" y="270"/>
                </a:lnTo>
                <a:close/>
              </a:path>
            </a:pathLst>
          </a:custGeom>
          <a:noFill/>
          <a:ln w="603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1" name="Group 5"/>
          <p:cNvGrpSpPr>
            <a:grpSpLocks/>
          </p:cNvGrpSpPr>
          <p:nvPr/>
        </p:nvGrpSpPr>
        <p:grpSpPr bwMode="auto">
          <a:xfrm>
            <a:off x="990600" y="4343400"/>
            <a:ext cx="1814513" cy="1333500"/>
            <a:chOff x="552" y="1552"/>
            <a:chExt cx="1558" cy="1040"/>
          </a:xfrm>
        </p:grpSpPr>
        <p:pic>
          <p:nvPicPr>
            <p:cNvPr id="12" name="Picture 6" descr="20907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2" y="1552"/>
              <a:ext cx="1558" cy="1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846" y="1776"/>
              <a:ext cx="1056" cy="712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Group 9"/>
          <p:cNvGrpSpPr>
            <a:grpSpLocks/>
          </p:cNvGrpSpPr>
          <p:nvPr/>
        </p:nvGrpSpPr>
        <p:grpSpPr bwMode="auto">
          <a:xfrm>
            <a:off x="3335338" y="4343400"/>
            <a:ext cx="2284412" cy="1355725"/>
            <a:chOff x="4120" y="1344"/>
            <a:chExt cx="1496" cy="979"/>
          </a:xfrm>
        </p:grpSpPr>
        <p:pic>
          <p:nvPicPr>
            <p:cNvPr id="15" name="Picture 10" descr="tree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20" y="1344"/>
              <a:ext cx="1496" cy="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4302" y="1344"/>
              <a:ext cx="1200" cy="976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3"/>
          <p:cNvGrpSpPr>
            <a:grpSpLocks/>
          </p:cNvGrpSpPr>
          <p:nvPr/>
        </p:nvGrpSpPr>
        <p:grpSpPr bwMode="auto">
          <a:xfrm>
            <a:off x="6164263" y="4330700"/>
            <a:ext cx="2051050" cy="1346200"/>
            <a:chOff x="2104" y="1248"/>
            <a:chExt cx="1807" cy="1206"/>
          </a:xfrm>
        </p:grpSpPr>
        <p:pic>
          <p:nvPicPr>
            <p:cNvPr id="18" name="Picture 14" descr="15309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104" y="1248"/>
              <a:ext cx="1807" cy="1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2142" y="1432"/>
              <a:ext cx="1352" cy="904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64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990600"/>
            <a:ext cx="9144000" cy="525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GB" dirty="0" smtClean="0"/>
              <a:t>Easier examples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7" name="Picture 4" descr="DSC0344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1538" y="1643063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Rectangle 5"/>
          <p:cNvSpPr>
            <a:spLocks noChangeArrowheads="1"/>
          </p:cNvSpPr>
          <p:nvPr/>
        </p:nvSpPr>
        <p:spPr bwMode="auto">
          <a:xfrm>
            <a:off x="996950" y="1782763"/>
            <a:ext cx="1498600" cy="1458912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26630" name="Picture 7" descr="r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16325" y="3640138"/>
            <a:ext cx="2308225" cy="182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8" descr="te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3432175"/>
            <a:ext cx="873125" cy="2359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6632" name="Picture 11" descr="153_536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79825" y="1655763"/>
            <a:ext cx="2308225" cy="173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626225" y="1425575"/>
            <a:ext cx="1450975" cy="1935163"/>
            <a:chOff x="4216" y="952"/>
            <a:chExt cx="914" cy="1219"/>
          </a:xfrm>
        </p:grpSpPr>
        <p:pic>
          <p:nvPicPr>
            <p:cNvPr id="26640" name="Picture 14" descr="IMG_3872_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16" y="952"/>
              <a:ext cx="914" cy="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41" name="Rectangle 15"/>
            <p:cNvSpPr>
              <a:spLocks noChangeArrowheads="1"/>
            </p:cNvSpPr>
            <p:nvPr/>
          </p:nvSpPr>
          <p:spPr bwMode="auto">
            <a:xfrm>
              <a:off x="4504" y="1173"/>
              <a:ext cx="288" cy="767"/>
            </a:xfrm>
            <a:prstGeom prst="rect">
              <a:avLst/>
            </a:prstGeom>
            <a:noFill/>
            <a:ln w="508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0" y="6440488"/>
            <a:ext cx="9144000" cy="417512"/>
            <a:chOff x="0" y="4057"/>
            <a:chExt cx="5760" cy="263"/>
          </a:xfrm>
        </p:grpSpPr>
        <p:pic>
          <p:nvPicPr>
            <p:cNvPr id="26637" name="Picture 17" descr="MSRClogo"/>
            <p:cNvPicPr>
              <a:picLocks noChangeAspect="1" noChangeArrowheads="1"/>
            </p:cNvPicPr>
            <p:nvPr/>
          </p:nvPicPr>
          <p:blipFill>
            <a:blip r:embed="rId8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0" y="4057"/>
              <a:ext cx="812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38" name="Line 18"/>
            <p:cNvSpPr>
              <a:spLocks noChangeShapeType="1"/>
            </p:cNvSpPr>
            <p:nvPr/>
          </p:nvSpPr>
          <p:spPr bwMode="auto">
            <a:xfrm>
              <a:off x="703" y="4065"/>
              <a:ext cx="5057" cy="0"/>
            </a:xfrm>
            <a:prstGeom prst="line">
              <a:avLst/>
            </a:prstGeom>
            <a:noFill/>
            <a:ln w="34925">
              <a:solidFill>
                <a:srgbClr val="C8C8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639" name="Text Box 19"/>
            <p:cNvSpPr txBox="1">
              <a:spLocks noChangeArrowheads="1"/>
            </p:cNvSpPr>
            <p:nvPr/>
          </p:nvSpPr>
          <p:spPr bwMode="auto">
            <a:xfrm>
              <a:off x="996" y="4108"/>
              <a:ext cx="4764" cy="212"/>
            </a:xfrm>
            <a:prstGeom prst="rect">
              <a:avLst/>
            </a:prstGeom>
            <a:noFill/>
            <a:ln w="730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spcBef>
                  <a:spcPct val="50000"/>
                </a:spcBef>
              </a:pPr>
              <a:r>
                <a:rPr lang="en-GB" sz="1600" b="1">
                  <a:solidFill>
                    <a:srgbClr val="B7B7FF"/>
                  </a:solidFill>
                </a:rPr>
                <a:t>        </a:t>
              </a:r>
              <a:r>
                <a:rPr lang="en-GB" sz="1600" b="1">
                  <a:solidFill>
                    <a:srgbClr val="C8C8FF"/>
                  </a:solidFill>
                </a:rPr>
                <a:t>GrabCut – Interactive Foreground Extraction</a:t>
              </a:r>
              <a:r>
                <a:rPr lang="en-GB" sz="1600">
                  <a:solidFill>
                    <a:srgbClr val="7979FF"/>
                  </a:solidFill>
                </a:rPr>
                <a:t>    		</a:t>
              </a:r>
              <a:r>
                <a:rPr lang="en-GB" sz="1600">
                  <a:solidFill>
                    <a:srgbClr val="C8C8FF"/>
                  </a:solidFill>
                </a:rPr>
                <a:t>10</a:t>
              </a:r>
              <a:r>
                <a:rPr lang="en-GB" sz="1600">
                  <a:solidFill>
                    <a:srgbClr val="7979FF"/>
                  </a:solidFill>
                </a:rPr>
                <a:t>                    </a:t>
              </a:r>
            </a:p>
          </p:txBody>
        </p:sp>
      </p:grpSp>
      <p:sp>
        <p:nvSpPr>
          <p:cNvPr id="26635" name="Freeform 22"/>
          <p:cNvSpPr>
            <a:spLocks/>
          </p:cNvSpPr>
          <p:nvPr/>
        </p:nvSpPr>
        <p:spPr bwMode="auto">
          <a:xfrm>
            <a:off x="3670300" y="1533525"/>
            <a:ext cx="2330450" cy="1984375"/>
          </a:xfrm>
          <a:custGeom>
            <a:avLst/>
            <a:gdLst>
              <a:gd name="T0" fmla="*/ 24 w 1356"/>
              <a:gd name="T1" fmla="*/ 270 h 1242"/>
              <a:gd name="T2" fmla="*/ 180 w 1356"/>
              <a:gd name="T3" fmla="*/ 198 h 1242"/>
              <a:gd name="T4" fmla="*/ 246 w 1356"/>
              <a:gd name="T5" fmla="*/ 174 h 1242"/>
              <a:gd name="T6" fmla="*/ 318 w 1356"/>
              <a:gd name="T7" fmla="*/ 156 h 1242"/>
              <a:gd name="T8" fmla="*/ 354 w 1356"/>
              <a:gd name="T9" fmla="*/ 126 h 1242"/>
              <a:gd name="T10" fmla="*/ 696 w 1356"/>
              <a:gd name="T11" fmla="*/ 0 h 1242"/>
              <a:gd name="T12" fmla="*/ 834 w 1356"/>
              <a:gd name="T13" fmla="*/ 12 h 1242"/>
              <a:gd name="T14" fmla="*/ 942 w 1356"/>
              <a:gd name="T15" fmla="*/ 48 h 1242"/>
              <a:gd name="T16" fmla="*/ 1044 w 1356"/>
              <a:gd name="T17" fmla="*/ 192 h 1242"/>
              <a:gd name="T18" fmla="*/ 1116 w 1356"/>
              <a:gd name="T19" fmla="*/ 276 h 1242"/>
              <a:gd name="T20" fmla="*/ 1188 w 1356"/>
              <a:gd name="T21" fmla="*/ 348 h 1242"/>
              <a:gd name="T22" fmla="*/ 1212 w 1356"/>
              <a:gd name="T23" fmla="*/ 372 h 1242"/>
              <a:gd name="T24" fmla="*/ 1230 w 1356"/>
              <a:gd name="T25" fmla="*/ 390 h 1242"/>
              <a:gd name="T26" fmla="*/ 1272 w 1356"/>
              <a:gd name="T27" fmla="*/ 462 h 1242"/>
              <a:gd name="T28" fmla="*/ 1296 w 1356"/>
              <a:gd name="T29" fmla="*/ 498 h 1242"/>
              <a:gd name="T30" fmla="*/ 1338 w 1356"/>
              <a:gd name="T31" fmla="*/ 600 h 1242"/>
              <a:gd name="T32" fmla="*/ 1356 w 1356"/>
              <a:gd name="T33" fmla="*/ 660 h 1242"/>
              <a:gd name="T34" fmla="*/ 1272 w 1356"/>
              <a:gd name="T35" fmla="*/ 1014 h 1242"/>
              <a:gd name="T36" fmla="*/ 1188 w 1356"/>
              <a:gd name="T37" fmla="*/ 1146 h 1242"/>
              <a:gd name="T38" fmla="*/ 1134 w 1356"/>
              <a:gd name="T39" fmla="*/ 1188 h 1242"/>
              <a:gd name="T40" fmla="*/ 990 w 1356"/>
              <a:gd name="T41" fmla="*/ 1242 h 1242"/>
              <a:gd name="T42" fmla="*/ 684 w 1356"/>
              <a:gd name="T43" fmla="*/ 1218 h 1242"/>
              <a:gd name="T44" fmla="*/ 474 w 1356"/>
              <a:gd name="T45" fmla="*/ 1158 h 1242"/>
              <a:gd name="T46" fmla="*/ 414 w 1356"/>
              <a:gd name="T47" fmla="*/ 1128 h 1242"/>
              <a:gd name="T48" fmla="*/ 330 w 1356"/>
              <a:gd name="T49" fmla="*/ 1050 h 1242"/>
              <a:gd name="T50" fmla="*/ 258 w 1356"/>
              <a:gd name="T51" fmla="*/ 978 h 1242"/>
              <a:gd name="T52" fmla="*/ 204 w 1356"/>
              <a:gd name="T53" fmla="*/ 924 h 1242"/>
              <a:gd name="T54" fmla="*/ 96 w 1356"/>
              <a:gd name="T55" fmla="*/ 762 h 1242"/>
              <a:gd name="T56" fmla="*/ 84 w 1356"/>
              <a:gd name="T57" fmla="*/ 726 h 1242"/>
              <a:gd name="T58" fmla="*/ 30 w 1356"/>
              <a:gd name="T59" fmla="*/ 564 h 1242"/>
              <a:gd name="T60" fmla="*/ 0 w 1356"/>
              <a:gd name="T61" fmla="*/ 408 h 1242"/>
              <a:gd name="T62" fmla="*/ 24 w 1356"/>
              <a:gd name="T63" fmla="*/ 270 h 124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356"/>
              <a:gd name="T97" fmla="*/ 0 h 1242"/>
              <a:gd name="T98" fmla="*/ 1356 w 1356"/>
              <a:gd name="T99" fmla="*/ 1242 h 124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356" h="1242">
                <a:moveTo>
                  <a:pt x="24" y="270"/>
                </a:moveTo>
                <a:cubicBezTo>
                  <a:pt x="61" y="214"/>
                  <a:pt x="119" y="207"/>
                  <a:pt x="180" y="198"/>
                </a:cubicBezTo>
                <a:cubicBezTo>
                  <a:pt x="203" y="190"/>
                  <a:pt x="222" y="179"/>
                  <a:pt x="246" y="174"/>
                </a:cubicBezTo>
                <a:cubicBezTo>
                  <a:pt x="265" y="170"/>
                  <a:pt x="301" y="167"/>
                  <a:pt x="318" y="156"/>
                </a:cubicBezTo>
                <a:cubicBezTo>
                  <a:pt x="331" y="147"/>
                  <a:pt x="341" y="135"/>
                  <a:pt x="354" y="126"/>
                </a:cubicBezTo>
                <a:cubicBezTo>
                  <a:pt x="454" y="59"/>
                  <a:pt x="579" y="23"/>
                  <a:pt x="696" y="0"/>
                </a:cubicBezTo>
                <a:cubicBezTo>
                  <a:pt x="744" y="3"/>
                  <a:pt x="788" y="2"/>
                  <a:pt x="834" y="12"/>
                </a:cubicBezTo>
                <a:cubicBezTo>
                  <a:pt x="872" y="20"/>
                  <a:pt x="905" y="39"/>
                  <a:pt x="942" y="48"/>
                </a:cubicBezTo>
                <a:cubicBezTo>
                  <a:pt x="989" y="84"/>
                  <a:pt x="1011" y="143"/>
                  <a:pt x="1044" y="192"/>
                </a:cubicBezTo>
                <a:cubicBezTo>
                  <a:pt x="1067" y="227"/>
                  <a:pt x="1090" y="246"/>
                  <a:pt x="1116" y="276"/>
                </a:cubicBezTo>
                <a:cubicBezTo>
                  <a:pt x="1138" y="301"/>
                  <a:pt x="1164" y="324"/>
                  <a:pt x="1188" y="348"/>
                </a:cubicBezTo>
                <a:cubicBezTo>
                  <a:pt x="1196" y="356"/>
                  <a:pt x="1204" y="364"/>
                  <a:pt x="1212" y="372"/>
                </a:cubicBezTo>
                <a:cubicBezTo>
                  <a:pt x="1218" y="378"/>
                  <a:pt x="1230" y="390"/>
                  <a:pt x="1230" y="390"/>
                </a:cubicBezTo>
                <a:cubicBezTo>
                  <a:pt x="1239" y="417"/>
                  <a:pt x="1256" y="438"/>
                  <a:pt x="1272" y="462"/>
                </a:cubicBezTo>
                <a:cubicBezTo>
                  <a:pt x="1280" y="474"/>
                  <a:pt x="1296" y="498"/>
                  <a:pt x="1296" y="498"/>
                </a:cubicBezTo>
                <a:cubicBezTo>
                  <a:pt x="1305" y="535"/>
                  <a:pt x="1328" y="564"/>
                  <a:pt x="1338" y="600"/>
                </a:cubicBezTo>
                <a:cubicBezTo>
                  <a:pt x="1344" y="620"/>
                  <a:pt x="1356" y="660"/>
                  <a:pt x="1356" y="660"/>
                </a:cubicBezTo>
                <a:cubicBezTo>
                  <a:pt x="1351" y="786"/>
                  <a:pt x="1343" y="907"/>
                  <a:pt x="1272" y="1014"/>
                </a:cubicBezTo>
                <a:cubicBezTo>
                  <a:pt x="1263" y="1071"/>
                  <a:pt x="1230" y="1109"/>
                  <a:pt x="1188" y="1146"/>
                </a:cubicBezTo>
                <a:cubicBezTo>
                  <a:pt x="1139" y="1189"/>
                  <a:pt x="1171" y="1176"/>
                  <a:pt x="1134" y="1188"/>
                </a:cubicBezTo>
                <a:cubicBezTo>
                  <a:pt x="1106" y="1209"/>
                  <a:pt x="1028" y="1233"/>
                  <a:pt x="990" y="1242"/>
                </a:cubicBezTo>
                <a:cubicBezTo>
                  <a:pt x="885" y="1238"/>
                  <a:pt x="788" y="1225"/>
                  <a:pt x="684" y="1218"/>
                </a:cubicBezTo>
                <a:cubicBezTo>
                  <a:pt x="610" y="1207"/>
                  <a:pt x="546" y="1176"/>
                  <a:pt x="474" y="1158"/>
                </a:cubicBezTo>
                <a:cubicBezTo>
                  <a:pt x="454" y="1145"/>
                  <a:pt x="433" y="1143"/>
                  <a:pt x="414" y="1128"/>
                </a:cubicBezTo>
                <a:cubicBezTo>
                  <a:pt x="385" y="1104"/>
                  <a:pt x="361" y="1071"/>
                  <a:pt x="330" y="1050"/>
                </a:cubicBezTo>
                <a:cubicBezTo>
                  <a:pt x="311" y="1022"/>
                  <a:pt x="282" y="1002"/>
                  <a:pt x="258" y="978"/>
                </a:cubicBezTo>
                <a:cubicBezTo>
                  <a:pt x="239" y="959"/>
                  <a:pt x="226" y="939"/>
                  <a:pt x="204" y="924"/>
                </a:cubicBezTo>
                <a:cubicBezTo>
                  <a:pt x="168" y="870"/>
                  <a:pt x="132" y="816"/>
                  <a:pt x="96" y="762"/>
                </a:cubicBezTo>
                <a:cubicBezTo>
                  <a:pt x="89" y="751"/>
                  <a:pt x="91" y="737"/>
                  <a:pt x="84" y="726"/>
                </a:cubicBezTo>
                <a:cubicBezTo>
                  <a:pt x="52" y="678"/>
                  <a:pt x="48" y="617"/>
                  <a:pt x="30" y="564"/>
                </a:cubicBezTo>
                <a:cubicBezTo>
                  <a:pt x="11" y="508"/>
                  <a:pt x="0" y="467"/>
                  <a:pt x="0" y="408"/>
                </a:cubicBezTo>
                <a:lnTo>
                  <a:pt x="24" y="270"/>
                </a:lnTo>
                <a:close/>
              </a:path>
            </a:pathLst>
          </a:custGeom>
          <a:noFill/>
          <a:ln w="603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26636" name="Picture 23" descr="o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00125" y="3559175"/>
            <a:ext cx="1976438" cy="190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388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990600"/>
            <a:ext cx="9144000" cy="525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  More difficult Examples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lIns="91401" tIns="45700" rIns="91401" bIns="45700"/>
          <a:lstStyle/>
          <a:p>
            <a:pPr eaLnBrk="1" hangingPunct="1">
              <a:buFontTx/>
              <a:buNone/>
            </a:pPr>
            <a:endParaRPr lang="en-GB" sz="2000" b="1" dirty="0" smtClean="0">
              <a:solidFill>
                <a:srgbClr val="F1AE05"/>
              </a:solidFill>
            </a:endParaRPr>
          </a:p>
          <a:p>
            <a:pPr eaLnBrk="1" hangingPunct="1">
              <a:buFontTx/>
              <a:buNone/>
            </a:pPr>
            <a:endParaRPr lang="en-GB" sz="2000" b="1" dirty="0" smtClean="0">
              <a:solidFill>
                <a:srgbClr val="F1AE05"/>
              </a:solidFill>
            </a:endParaRPr>
          </a:p>
          <a:p>
            <a:pPr eaLnBrk="1" hangingPunct="1">
              <a:buFontTx/>
              <a:buNone/>
            </a:pPr>
            <a:r>
              <a:rPr lang="en-GB" sz="2000" b="1" dirty="0" smtClean="0">
                <a:solidFill>
                  <a:srgbClr val="F1AE05"/>
                </a:solidFill>
              </a:rPr>
              <a:t>		Camouflage &amp; </a:t>
            </a:r>
          </a:p>
          <a:p>
            <a:pPr eaLnBrk="1" hangingPunct="1">
              <a:buFontTx/>
              <a:buNone/>
            </a:pPr>
            <a:r>
              <a:rPr lang="en-GB" sz="2000" b="1" dirty="0" smtClean="0">
                <a:solidFill>
                  <a:srgbClr val="F1AE05"/>
                </a:solidFill>
              </a:rPr>
              <a:t>		Low Contrast</a:t>
            </a:r>
          </a:p>
        </p:txBody>
      </p:sp>
      <p:pic>
        <p:nvPicPr>
          <p:cNvPr id="27652" name="Picture 4" descr="k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103688"/>
            <a:ext cx="1673225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219200" y="2503488"/>
            <a:ext cx="1814513" cy="1333500"/>
            <a:chOff x="552" y="1552"/>
            <a:chExt cx="1558" cy="1040"/>
          </a:xfrm>
        </p:grpSpPr>
        <p:pic>
          <p:nvPicPr>
            <p:cNvPr id="27677" name="Picture 6" descr="20907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2" y="1552"/>
              <a:ext cx="1558" cy="1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78" name="Rectangle 7"/>
            <p:cNvSpPr>
              <a:spLocks noChangeArrowheads="1"/>
            </p:cNvSpPr>
            <p:nvPr/>
          </p:nvSpPr>
          <p:spPr bwMode="auto">
            <a:xfrm>
              <a:off x="846" y="1776"/>
              <a:ext cx="1056" cy="712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27654" name="Picture 8" descr="k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4763" y="4110038"/>
            <a:ext cx="1884362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563938" y="2503488"/>
            <a:ext cx="2284412" cy="1355725"/>
            <a:chOff x="4120" y="1344"/>
            <a:chExt cx="1496" cy="979"/>
          </a:xfrm>
        </p:grpSpPr>
        <p:pic>
          <p:nvPicPr>
            <p:cNvPr id="27675" name="Picture 10" descr="tree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20" y="1344"/>
              <a:ext cx="1496" cy="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76" name="Rectangle 11"/>
            <p:cNvSpPr>
              <a:spLocks noChangeArrowheads="1"/>
            </p:cNvSpPr>
            <p:nvPr/>
          </p:nvSpPr>
          <p:spPr bwMode="auto">
            <a:xfrm>
              <a:off x="4302" y="1344"/>
              <a:ext cx="1200" cy="976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392863" y="2490788"/>
            <a:ext cx="2051050" cy="1346200"/>
            <a:chOff x="2104" y="1248"/>
            <a:chExt cx="1807" cy="1206"/>
          </a:xfrm>
        </p:grpSpPr>
        <p:pic>
          <p:nvPicPr>
            <p:cNvPr id="27673" name="Picture 14" descr="15309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104" y="1248"/>
              <a:ext cx="1807" cy="1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74" name="Rectangle 15"/>
            <p:cNvSpPr>
              <a:spLocks noChangeArrowheads="1"/>
            </p:cNvSpPr>
            <p:nvPr/>
          </p:nvSpPr>
          <p:spPr bwMode="auto">
            <a:xfrm>
              <a:off x="2142" y="1432"/>
              <a:ext cx="1352" cy="904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7657" name="Rectangle 16"/>
          <p:cNvSpPr>
            <a:spLocks noChangeArrowheads="1"/>
          </p:cNvSpPr>
          <p:nvPr/>
        </p:nvSpPr>
        <p:spPr bwMode="auto">
          <a:xfrm>
            <a:off x="6570663" y="1925638"/>
            <a:ext cx="1830387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1" tIns="45700" rIns="91401" bIns="45700"/>
          <a:lstStyle/>
          <a:p>
            <a:pPr marL="342900" indent="-342900">
              <a:spcBef>
                <a:spcPct val="20000"/>
              </a:spcBef>
            </a:pPr>
            <a:r>
              <a:rPr lang="en-GB" sz="2000" b="1">
                <a:solidFill>
                  <a:srgbClr val="F1AE05"/>
                </a:solidFill>
              </a:rPr>
              <a:t>Harder Case</a:t>
            </a:r>
          </a:p>
        </p:txBody>
      </p:sp>
      <p:sp>
        <p:nvSpPr>
          <p:cNvPr id="27658" name="Rectangle 17"/>
          <p:cNvSpPr>
            <a:spLocks noChangeArrowheads="1"/>
          </p:cNvSpPr>
          <p:nvPr/>
        </p:nvSpPr>
        <p:spPr bwMode="auto">
          <a:xfrm>
            <a:off x="3848100" y="1900238"/>
            <a:ext cx="2116138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1" tIns="45700" rIns="91401" bIns="45700"/>
          <a:lstStyle/>
          <a:p>
            <a:pPr marL="342900" indent="-342900">
              <a:spcBef>
                <a:spcPct val="20000"/>
              </a:spcBef>
            </a:pPr>
            <a:r>
              <a:rPr lang="en-GB" sz="2000" b="1">
                <a:solidFill>
                  <a:srgbClr val="F1AE05"/>
                </a:solidFill>
              </a:rPr>
              <a:t>Fine structure</a:t>
            </a:r>
          </a:p>
        </p:txBody>
      </p:sp>
      <p:sp>
        <p:nvSpPr>
          <p:cNvPr id="27659" name="Text Box 22"/>
          <p:cNvSpPr txBox="1">
            <a:spLocks noChangeArrowheads="1"/>
          </p:cNvSpPr>
          <p:nvPr/>
        </p:nvSpPr>
        <p:spPr bwMode="auto">
          <a:xfrm>
            <a:off x="141288" y="2801938"/>
            <a:ext cx="1206500" cy="549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>
                <a:solidFill>
                  <a:srgbClr val="FFFFFF"/>
                </a:solidFill>
                <a:latin typeface="Arial Narrow" pitchFamily="34" charset="0"/>
              </a:rPr>
              <a:t>Initial Rectangle</a:t>
            </a:r>
          </a:p>
        </p:txBody>
      </p:sp>
      <p:sp>
        <p:nvSpPr>
          <p:cNvPr id="27660" name="Text Box 23"/>
          <p:cNvSpPr txBox="1">
            <a:spLocks noChangeArrowheads="1"/>
          </p:cNvSpPr>
          <p:nvPr/>
        </p:nvSpPr>
        <p:spPr bwMode="auto">
          <a:xfrm>
            <a:off x="200025" y="4383088"/>
            <a:ext cx="1206500" cy="549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>
                <a:solidFill>
                  <a:srgbClr val="FFFFFF"/>
                </a:solidFill>
                <a:latin typeface="Arial Narrow" pitchFamily="34" charset="0"/>
              </a:rPr>
              <a:t>Initial</a:t>
            </a:r>
            <a:br>
              <a:rPr lang="en-GB" b="1">
                <a:solidFill>
                  <a:srgbClr val="FFFFFF"/>
                </a:solidFill>
                <a:latin typeface="Arial Narrow" pitchFamily="34" charset="0"/>
              </a:rPr>
            </a:br>
            <a:r>
              <a:rPr lang="en-GB" b="1">
                <a:solidFill>
                  <a:srgbClr val="FFFFFF"/>
                </a:solidFill>
                <a:latin typeface="Arial Narrow" pitchFamily="34" charset="0"/>
              </a:rPr>
              <a:t>Result</a:t>
            </a:r>
          </a:p>
        </p:txBody>
      </p: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0" y="6440488"/>
            <a:ext cx="9144000" cy="417512"/>
            <a:chOff x="0" y="4057"/>
            <a:chExt cx="5760" cy="263"/>
          </a:xfrm>
        </p:grpSpPr>
        <p:pic>
          <p:nvPicPr>
            <p:cNvPr id="27670" name="Picture 25" descr="MSRClogo"/>
            <p:cNvPicPr>
              <a:picLocks noChangeAspect="1" noChangeArrowheads="1"/>
            </p:cNvPicPr>
            <p:nvPr/>
          </p:nvPicPr>
          <p:blipFill>
            <a:blip r:embed="rId8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0" y="4057"/>
              <a:ext cx="812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71" name="Line 26"/>
            <p:cNvSpPr>
              <a:spLocks noChangeShapeType="1"/>
            </p:cNvSpPr>
            <p:nvPr/>
          </p:nvSpPr>
          <p:spPr bwMode="auto">
            <a:xfrm>
              <a:off x="703" y="4065"/>
              <a:ext cx="5057" cy="0"/>
            </a:xfrm>
            <a:prstGeom prst="line">
              <a:avLst/>
            </a:prstGeom>
            <a:noFill/>
            <a:ln w="34925">
              <a:solidFill>
                <a:srgbClr val="C8C8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672" name="Text Box 27"/>
            <p:cNvSpPr txBox="1">
              <a:spLocks noChangeArrowheads="1"/>
            </p:cNvSpPr>
            <p:nvPr/>
          </p:nvSpPr>
          <p:spPr bwMode="auto">
            <a:xfrm>
              <a:off x="996" y="4108"/>
              <a:ext cx="4764" cy="212"/>
            </a:xfrm>
            <a:prstGeom prst="rect">
              <a:avLst/>
            </a:prstGeom>
            <a:noFill/>
            <a:ln w="730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spcBef>
                  <a:spcPct val="50000"/>
                </a:spcBef>
              </a:pPr>
              <a:r>
                <a:rPr lang="en-GB" sz="1600" b="1">
                  <a:solidFill>
                    <a:srgbClr val="B7B7FF"/>
                  </a:solidFill>
                </a:rPr>
                <a:t>        </a:t>
              </a:r>
              <a:r>
                <a:rPr lang="en-GB" sz="1600" b="1">
                  <a:solidFill>
                    <a:srgbClr val="C8C8FF"/>
                  </a:solidFill>
                </a:rPr>
                <a:t>GrabCut – Interactive Foreground Extraction</a:t>
              </a:r>
              <a:r>
                <a:rPr lang="en-GB" sz="1600">
                  <a:solidFill>
                    <a:srgbClr val="7979FF"/>
                  </a:solidFill>
                </a:rPr>
                <a:t>    		</a:t>
              </a:r>
              <a:r>
                <a:rPr lang="en-GB" sz="1600">
                  <a:solidFill>
                    <a:srgbClr val="C8C8FF"/>
                  </a:solidFill>
                </a:rPr>
                <a:t>11</a:t>
              </a:r>
              <a:r>
                <a:rPr lang="en-GB" sz="1600">
                  <a:solidFill>
                    <a:srgbClr val="7979FF"/>
                  </a:solidFill>
                </a:rPr>
                <a:t>                    </a:t>
              </a:r>
            </a:p>
          </p:txBody>
        </p:sp>
      </p:grpSp>
      <p:sp>
        <p:nvSpPr>
          <p:cNvPr id="27662" name="Rectangle 31"/>
          <p:cNvSpPr>
            <a:spLocks noChangeArrowheads="1"/>
          </p:cNvSpPr>
          <p:nvPr/>
        </p:nvSpPr>
        <p:spPr bwMode="auto">
          <a:xfrm>
            <a:off x="6378575" y="4122738"/>
            <a:ext cx="2051050" cy="1346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27663" name="Picture 28" descr="o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1913" y="4122738"/>
            <a:ext cx="198437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6388100" y="2487613"/>
            <a:ext cx="2057400" cy="1346200"/>
            <a:chOff x="2924" y="349"/>
            <a:chExt cx="1296" cy="848"/>
          </a:xfrm>
        </p:grpSpPr>
        <p:pic>
          <p:nvPicPr>
            <p:cNvPr id="27668" name="Picture 33" descr="15309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928" y="349"/>
              <a:ext cx="1292" cy="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69" name="Freeform 35"/>
            <p:cNvSpPr>
              <a:spLocks/>
            </p:cNvSpPr>
            <p:nvPr/>
          </p:nvSpPr>
          <p:spPr bwMode="auto">
            <a:xfrm>
              <a:off x="2924" y="447"/>
              <a:ext cx="977" cy="714"/>
            </a:xfrm>
            <a:custGeom>
              <a:avLst/>
              <a:gdLst>
                <a:gd name="T0" fmla="*/ 202 w 977"/>
                <a:gd name="T1" fmla="*/ 315 h 714"/>
                <a:gd name="T2" fmla="*/ 46 w 977"/>
                <a:gd name="T3" fmla="*/ 354 h 714"/>
                <a:gd name="T4" fmla="*/ 7 w 977"/>
                <a:gd name="T5" fmla="*/ 339 h 714"/>
                <a:gd name="T6" fmla="*/ 52 w 977"/>
                <a:gd name="T7" fmla="*/ 225 h 714"/>
                <a:gd name="T8" fmla="*/ 94 w 977"/>
                <a:gd name="T9" fmla="*/ 186 h 714"/>
                <a:gd name="T10" fmla="*/ 127 w 977"/>
                <a:gd name="T11" fmla="*/ 165 h 714"/>
                <a:gd name="T12" fmla="*/ 193 w 977"/>
                <a:gd name="T13" fmla="*/ 141 h 714"/>
                <a:gd name="T14" fmla="*/ 355 w 977"/>
                <a:gd name="T15" fmla="*/ 120 h 714"/>
                <a:gd name="T16" fmla="*/ 487 w 977"/>
                <a:gd name="T17" fmla="*/ 132 h 714"/>
                <a:gd name="T18" fmla="*/ 568 w 977"/>
                <a:gd name="T19" fmla="*/ 144 h 714"/>
                <a:gd name="T20" fmla="*/ 712 w 977"/>
                <a:gd name="T21" fmla="*/ 75 h 714"/>
                <a:gd name="T22" fmla="*/ 754 w 977"/>
                <a:gd name="T23" fmla="*/ 27 h 714"/>
                <a:gd name="T24" fmla="*/ 862 w 977"/>
                <a:gd name="T25" fmla="*/ 0 h 714"/>
                <a:gd name="T26" fmla="*/ 904 w 977"/>
                <a:gd name="T27" fmla="*/ 39 h 714"/>
                <a:gd name="T28" fmla="*/ 916 w 977"/>
                <a:gd name="T29" fmla="*/ 57 h 714"/>
                <a:gd name="T30" fmla="*/ 922 w 977"/>
                <a:gd name="T31" fmla="*/ 66 h 714"/>
                <a:gd name="T32" fmla="*/ 934 w 977"/>
                <a:gd name="T33" fmla="*/ 210 h 714"/>
                <a:gd name="T34" fmla="*/ 949 w 977"/>
                <a:gd name="T35" fmla="*/ 462 h 714"/>
                <a:gd name="T36" fmla="*/ 967 w 977"/>
                <a:gd name="T37" fmla="*/ 621 h 714"/>
                <a:gd name="T38" fmla="*/ 916 w 977"/>
                <a:gd name="T39" fmla="*/ 711 h 714"/>
                <a:gd name="T40" fmla="*/ 880 w 977"/>
                <a:gd name="T41" fmla="*/ 702 h 714"/>
                <a:gd name="T42" fmla="*/ 862 w 977"/>
                <a:gd name="T43" fmla="*/ 696 h 714"/>
                <a:gd name="T44" fmla="*/ 829 w 977"/>
                <a:gd name="T45" fmla="*/ 651 h 714"/>
                <a:gd name="T46" fmla="*/ 790 w 977"/>
                <a:gd name="T47" fmla="*/ 570 h 714"/>
                <a:gd name="T48" fmla="*/ 748 w 977"/>
                <a:gd name="T49" fmla="*/ 480 h 714"/>
                <a:gd name="T50" fmla="*/ 691 w 977"/>
                <a:gd name="T51" fmla="*/ 369 h 714"/>
                <a:gd name="T52" fmla="*/ 643 w 977"/>
                <a:gd name="T53" fmla="*/ 351 h 714"/>
                <a:gd name="T54" fmla="*/ 511 w 977"/>
                <a:gd name="T55" fmla="*/ 378 h 714"/>
                <a:gd name="T56" fmla="*/ 382 w 977"/>
                <a:gd name="T57" fmla="*/ 366 h 714"/>
                <a:gd name="T58" fmla="*/ 223 w 977"/>
                <a:gd name="T59" fmla="*/ 318 h 714"/>
                <a:gd name="T60" fmla="*/ 202 w 977"/>
                <a:gd name="T61" fmla="*/ 315 h 71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77"/>
                <a:gd name="T94" fmla="*/ 0 h 714"/>
                <a:gd name="T95" fmla="*/ 977 w 977"/>
                <a:gd name="T96" fmla="*/ 714 h 71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77" h="714">
                  <a:moveTo>
                    <a:pt x="202" y="315"/>
                  </a:moveTo>
                  <a:cubicBezTo>
                    <a:pt x="149" y="319"/>
                    <a:pt x="99" y="343"/>
                    <a:pt x="46" y="354"/>
                  </a:cubicBezTo>
                  <a:cubicBezTo>
                    <a:pt x="26" y="352"/>
                    <a:pt x="17" y="355"/>
                    <a:pt x="7" y="339"/>
                  </a:cubicBezTo>
                  <a:cubicBezTo>
                    <a:pt x="9" y="279"/>
                    <a:pt x="0" y="251"/>
                    <a:pt x="52" y="225"/>
                  </a:cubicBezTo>
                  <a:cubicBezTo>
                    <a:pt x="62" y="210"/>
                    <a:pt x="79" y="196"/>
                    <a:pt x="94" y="186"/>
                  </a:cubicBezTo>
                  <a:cubicBezTo>
                    <a:pt x="101" y="175"/>
                    <a:pt x="114" y="169"/>
                    <a:pt x="127" y="165"/>
                  </a:cubicBezTo>
                  <a:cubicBezTo>
                    <a:pt x="145" y="147"/>
                    <a:pt x="169" y="145"/>
                    <a:pt x="193" y="141"/>
                  </a:cubicBezTo>
                  <a:cubicBezTo>
                    <a:pt x="247" y="133"/>
                    <a:pt x="301" y="127"/>
                    <a:pt x="355" y="120"/>
                  </a:cubicBezTo>
                  <a:cubicBezTo>
                    <a:pt x="411" y="122"/>
                    <a:pt x="438" y="125"/>
                    <a:pt x="487" y="132"/>
                  </a:cubicBezTo>
                  <a:cubicBezTo>
                    <a:pt x="512" y="140"/>
                    <a:pt x="541" y="141"/>
                    <a:pt x="568" y="144"/>
                  </a:cubicBezTo>
                  <a:cubicBezTo>
                    <a:pt x="652" y="141"/>
                    <a:pt x="648" y="118"/>
                    <a:pt x="712" y="75"/>
                  </a:cubicBezTo>
                  <a:cubicBezTo>
                    <a:pt x="719" y="64"/>
                    <a:pt x="743" y="34"/>
                    <a:pt x="754" y="27"/>
                  </a:cubicBezTo>
                  <a:cubicBezTo>
                    <a:pt x="768" y="6"/>
                    <a:pt x="837" y="6"/>
                    <a:pt x="862" y="0"/>
                  </a:cubicBezTo>
                  <a:cubicBezTo>
                    <a:pt x="884" y="2"/>
                    <a:pt x="886" y="27"/>
                    <a:pt x="904" y="39"/>
                  </a:cubicBezTo>
                  <a:cubicBezTo>
                    <a:pt x="908" y="45"/>
                    <a:pt x="912" y="51"/>
                    <a:pt x="916" y="57"/>
                  </a:cubicBezTo>
                  <a:cubicBezTo>
                    <a:pt x="918" y="60"/>
                    <a:pt x="922" y="66"/>
                    <a:pt x="922" y="66"/>
                  </a:cubicBezTo>
                  <a:cubicBezTo>
                    <a:pt x="927" y="114"/>
                    <a:pt x="931" y="162"/>
                    <a:pt x="934" y="210"/>
                  </a:cubicBezTo>
                  <a:cubicBezTo>
                    <a:pt x="929" y="294"/>
                    <a:pt x="922" y="381"/>
                    <a:pt x="949" y="462"/>
                  </a:cubicBezTo>
                  <a:cubicBezTo>
                    <a:pt x="957" y="515"/>
                    <a:pt x="963" y="568"/>
                    <a:pt x="967" y="621"/>
                  </a:cubicBezTo>
                  <a:cubicBezTo>
                    <a:pt x="964" y="703"/>
                    <a:pt x="977" y="696"/>
                    <a:pt x="916" y="711"/>
                  </a:cubicBezTo>
                  <a:cubicBezTo>
                    <a:pt x="858" y="705"/>
                    <a:pt x="908" y="714"/>
                    <a:pt x="880" y="702"/>
                  </a:cubicBezTo>
                  <a:cubicBezTo>
                    <a:pt x="874" y="699"/>
                    <a:pt x="862" y="696"/>
                    <a:pt x="862" y="696"/>
                  </a:cubicBezTo>
                  <a:cubicBezTo>
                    <a:pt x="851" y="680"/>
                    <a:pt x="840" y="667"/>
                    <a:pt x="829" y="651"/>
                  </a:cubicBezTo>
                  <a:cubicBezTo>
                    <a:pt x="812" y="626"/>
                    <a:pt x="817" y="588"/>
                    <a:pt x="790" y="570"/>
                  </a:cubicBezTo>
                  <a:cubicBezTo>
                    <a:pt x="780" y="539"/>
                    <a:pt x="766" y="507"/>
                    <a:pt x="748" y="480"/>
                  </a:cubicBezTo>
                  <a:cubicBezTo>
                    <a:pt x="742" y="449"/>
                    <a:pt x="718" y="387"/>
                    <a:pt x="691" y="369"/>
                  </a:cubicBezTo>
                  <a:cubicBezTo>
                    <a:pt x="674" y="349"/>
                    <a:pt x="673" y="349"/>
                    <a:pt x="643" y="351"/>
                  </a:cubicBezTo>
                  <a:cubicBezTo>
                    <a:pt x="613" y="353"/>
                    <a:pt x="554" y="376"/>
                    <a:pt x="511" y="378"/>
                  </a:cubicBezTo>
                  <a:cubicBezTo>
                    <a:pt x="470" y="376"/>
                    <a:pt x="423" y="378"/>
                    <a:pt x="382" y="366"/>
                  </a:cubicBezTo>
                  <a:cubicBezTo>
                    <a:pt x="327" y="350"/>
                    <a:pt x="282" y="323"/>
                    <a:pt x="223" y="318"/>
                  </a:cubicBezTo>
                  <a:cubicBezTo>
                    <a:pt x="206" y="315"/>
                    <a:pt x="213" y="315"/>
                    <a:pt x="202" y="315"/>
                  </a:cubicBez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6365875" y="4119563"/>
            <a:ext cx="2051050" cy="1377950"/>
            <a:chOff x="2854" y="3039"/>
            <a:chExt cx="1292" cy="868"/>
          </a:xfrm>
        </p:grpSpPr>
        <p:sp>
          <p:nvSpPr>
            <p:cNvPr id="27666" name="Rectangle 38"/>
            <p:cNvSpPr>
              <a:spLocks noChangeArrowheads="1"/>
            </p:cNvSpPr>
            <p:nvPr/>
          </p:nvSpPr>
          <p:spPr bwMode="auto">
            <a:xfrm>
              <a:off x="2854" y="3041"/>
              <a:ext cx="1292" cy="848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7667" name="Picture 30" descr="o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883" y="3039"/>
              <a:ext cx="1218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22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 cuts: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Pros</a:t>
            </a:r>
          </a:p>
          <a:p>
            <a:pPr lvl="1">
              <a:defRPr/>
            </a:pPr>
            <a:r>
              <a:rPr lang="en-US" dirty="0" smtClean="0"/>
              <a:t>Very fast inference</a:t>
            </a:r>
          </a:p>
          <a:p>
            <a:pPr lvl="1">
              <a:defRPr/>
            </a:pPr>
            <a:r>
              <a:rPr lang="en-US" dirty="0" smtClean="0"/>
              <a:t>Can incorporate data likelihoods and priors</a:t>
            </a:r>
          </a:p>
          <a:p>
            <a:pPr lvl="1">
              <a:defRPr/>
            </a:pPr>
            <a:r>
              <a:rPr lang="en-US" dirty="0" smtClean="0"/>
              <a:t>Applies to a wide range of problems (stereo, image labeling, recognition)</a:t>
            </a:r>
          </a:p>
          <a:p>
            <a:pPr>
              <a:defRPr/>
            </a:pPr>
            <a:r>
              <a:rPr lang="en-US" dirty="0" smtClean="0"/>
              <a:t>Cons</a:t>
            </a:r>
          </a:p>
          <a:p>
            <a:pPr lvl="1">
              <a:defRPr/>
            </a:pPr>
            <a:r>
              <a:rPr lang="en-US" dirty="0" smtClean="0"/>
              <a:t>Not always applicable (associative only)</a:t>
            </a:r>
          </a:p>
          <a:p>
            <a:pPr lvl="1">
              <a:defRPr/>
            </a:pPr>
            <a:r>
              <a:rPr lang="en-US" dirty="0" smtClean="0"/>
              <a:t>Need unary terms (not used for bottom-up segmentation, for example)</a:t>
            </a:r>
          </a:p>
          <a:p>
            <a:pPr>
              <a:defRPr/>
            </a:pPr>
            <a:r>
              <a:rPr lang="en-US" dirty="0" smtClean="0"/>
              <a:t>Use whenever applicable</a:t>
            </a:r>
          </a:p>
          <a:p>
            <a:pPr lvl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9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Choices in segmentation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Oversegmentation</a:t>
            </a:r>
          </a:p>
          <a:p>
            <a:pPr lvl="1"/>
            <a:r>
              <a:rPr lang="en-US" dirty="0" smtClean="0"/>
              <a:t>Watershed + </a:t>
            </a:r>
            <a:r>
              <a:rPr lang="en-US" dirty="0" err="1" smtClean="0"/>
              <a:t>Pb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 my favorite</a:t>
            </a:r>
            <a:endParaRPr lang="en-US" dirty="0" smtClean="0"/>
          </a:p>
          <a:p>
            <a:pPr lvl="1"/>
            <a:r>
              <a:rPr lang="en-US" dirty="0" smtClean="0"/>
              <a:t>Felzenszwalb and </a:t>
            </a:r>
            <a:r>
              <a:rPr lang="en-US" dirty="0" err="1" smtClean="0"/>
              <a:t>Huttenlocher</a:t>
            </a:r>
            <a:r>
              <a:rPr lang="en-US" dirty="0" smtClean="0"/>
              <a:t> 2004 </a:t>
            </a:r>
            <a:r>
              <a:rPr lang="en-US" dirty="0">
                <a:sym typeface="Wingdings" pitchFamily="2" charset="2"/>
              </a:rPr>
              <a:t> my </a:t>
            </a:r>
            <a:r>
              <a:rPr lang="en-US" dirty="0" smtClean="0">
                <a:sym typeface="Wingdings" pitchFamily="2" charset="2"/>
              </a:rPr>
              <a:t>favorite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>
                <a:hlinkClick r:id="rId2"/>
              </a:rPr>
              <a:t>http://www.cs.brown.edu/~pff/segment/</a:t>
            </a:r>
            <a:endParaRPr lang="en-US" dirty="0" smtClean="0"/>
          </a:p>
          <a:p>
            <a:pPr lvl="1"/>
            <a:r>
              <a:rPr lang="en-US" dirty="0" smtClean="0"/>
              <a:t>SLIC </a:t>
            </a:r>
            <a:r>
              <a:rPr lang="en-US" dirty="0" smtClean="0">
                <a:sym typeface="Wingdings" panose="05000000000000000000" pitchFamily="2" charset="2"/>
              </a:rPr>
              <a:t> good recent option</a:t>
            </a:r>
            <a:endParaRPr lang="en-US" dirty="0" smtClean="0"/>
          </a:p>
          <a:p>
            <a:pPr lvl="1"/>
            <a:r>
              <a:rPr lang="en-US" dirty="0" err="1" smtClean="0"/>
              <a:t>Turbopixels</a:t>
            </a:r>
            <a:endParaRPr lang="en-US" dirty="0" smtClean="0"/>
          </a:p>
          <a:p>
            <a:pPr lvl="1"/>
            <a:r>
              <a:rPr lang="en-US" dirty="0" smtClean="0"/>
              <a:t>Mean-shift</a:t>
            </a:r>
          </a:p>
          <a:p>
            <a:endParaRPr lang="en-US" dirty="0"/>
          </a:p>
          <a:p>
            <a:r>
              <a:rPr lang="en-US" dirty="0" smtClean="0"/>
              <a:t>Larger regions</a:t>
            </a:r>
          </a:p>
          <a:p>
            <a:pPr lvl="1"/>
            <a:r>
              <a:rPr lang="en-US" dirty="0"/>
              <a:t>Hierarchical segmentation </a:t>
            </a:r>
            <a:r>
              <a:rPr lang="en-US" dirty="0" smtClean="0">
                <a:sym typeface="Wingdings" pitchFamily="2" charset="2"/>
              </a:rPr>
              <a:t> my favorite</a:t>
            </a:r>
            <a:endParaRPr lang="en-US" dirty="0" smtClean="0"/>
          </a:p>
          <a:p>
            <a:pPr lvl="1"/>
            <a:r>
              <a:rPr lang="en-US" dirty="0" smtClean="0"/>
              <a:t>Normalized cuts</a:t>
            </a:r>
          </a:p>
          <a:p>
            <a:pPr lvl="1"/>
            <a:r>
              <a:rPr lang="en-US" dirty="0" smtClean="0"/>
              <a:t>Mean-shift</a:t>
            </a:r>
          </a:p>
          <a:p>
            <a:pPr lvl="1"/>
            <a:r>
              <a:rPr lang="en-US" dirty="0" smtClean="0"/>
              <a:t>Seed + graph cuts</a:t>
            </a:r>
          </a:p>
        </p:txBody>
      </p:sp>
    </p:spTree>
    <p:extLst>
      <p:ext uri="{BB962C8B-B14F-4D97-AF65-F5344CB8AC3E}">
        <p14:creationId xmlns:p14="http://schemas.microsoft.com/office/powerpoint/2010/main" val="80278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Things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5943600" cy="563880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2400" dirty="0" smtClean="0"/>
              <a:t>Uses of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Efficiency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Better features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Propose object regions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Want the segmented object</a:t>
            </a:r>
            <a:endParaRPr lang="en-US" sz="2400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 smtClean="0"/>
              <a:t>Mean-shift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Good general-purpose segmentation method 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Generally useful clustering, tracking technique</a:t>
            </a:r>
            <a:endParaRPr lang="en-US" sz="2400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 smtClean="0"/>
              <a:t>Watershed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Good for hierarchical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Use in combination with boundary prediction</a:t>
            </a:r>
            <a:endParaRPr lang="en-US" sz="2000" dirty="0"/>
          </a:p>
          <a:p>
            <a:pPr marL="514350" indent="-457200">
              <a:defRPr/>
            </a:pPr>
            <a:r>
              <a:rPr lang="en-US" sz="2800" dirty="0" err="1" smtClean="0"/>
              <a:t>Grabcut</a:t>
            </a:r>
            <a:r>
              <a:rPr lang="en-US" sz="2800" dirty="0" smtClean="0"/>
              <a:t> and MRF/CRF</a:t>
            </a:r>
          </a:p>
          <a:p>
            <a:pPr lvl="1">
              <a:defRPr/>
            </a:pPr>
            <a:r>
              <a:rPr lang="en-US" sz="2000" dirty="0"/>
              <a:t>Very fast </a:t>
            </a:r>
            <a:r>
              <a:rPr lang="en-US" sz="2000" dirty="0" smtClean="0"/>
              <a:t>interactive inference</a:t>
            </a:r>
            <a:endParaRPr lang="en-US" sz="2400" dirty="0"/>
          </a:p>
          <a:p>
            <a:pPr lvl="1">
              <a:defRPr/>
            </a:pPr>
            <a:r>
              <a:rPr lang="en-US" sz="2000" dirty="0"/>
              <a:t>Applies to a wide range of problems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53" y="4191000"/>
            <a:ext cx="18288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46422" r="17021" b="9477"/>
          <a:stretch>
            <a:fillRect/>
          </a:stretch>
        </p:blipFill>
        <p:spPr bwMode="auto">
          <a:xfrm>
            <a:off x="6324600" y="2667000"/>
            <a:ext cx="2514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s://pic3.zhimg.com/80/v2-63f1625890ce5bf54a3ef1cac2c440ea_h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5343930"/>
            <a:ext cx="1920177" cy="151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Segmentation</a:t>
            </a:r>
            <a:endParaRPr lang="en-US" dirty="0"/>
          </a:p>
        </p:txBody>
      </p:sp>
      <p:pic>
        <p:nvPicPr>
          <p:cNvPr id="5122" name="Picture 2" descr="http://mscoco.org/static/images/detections-challenge20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02446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6626" y="3048000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smtClean="0"/>
              <a:t>mscoco.org/dataset</a:t>
            </a:r>
            <a:r>
              <a:rPr lang="en-US" dirty="0"/>
              <a:t>/#detections-challenge2016</a:t>
            </a:r>
          </a:p>
        </p:txBody>
      </p:sp>
      <p:pic>
        <p:nvPicPr>
          <p:cNvPr id="5124" name="Picture 4" descr="Cityscapes Dataset: Example Stuttg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90158"/>
            <a:ext cx="6248400" cy="311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33035" y="6432774"/>
            <a:ext cx="7010400" cy="338554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https://www.cityscapes-dataset.com/examples/#fine-annotations</a:t>
            </a:r>
          </a:p>
        </p:txBody>
      </p:sp>
    </p:spTree>
    <p:extLst>
      <p:ext uri="{BB962C8B-B14F-4D97-AF65-F5344CB8AC3E}">
        <p14:creationId xmlns:p14="http://schemas.microsoft.com/office/powerpoint/2010/main" val="324429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://cs.nyu.edu/~silberman/images/nyu_depth_v2_we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37" y="929481"/>
            <a:ext cx="8780526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1737" y="63246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http://cs.nyu.edu/~silberman/datasets/nyu_depth_v2.html</a:t>
            </a:r>
          </a:p>
        </p:txBody>
      </p:sp>
    </p:spTree>
    <p:extLst>
      <p:ext uri="{BB962C8B-B14F-4D97-AF65-F5344CB8AC3E}">
        <p14:creationId xmlns:p14="http://schemas.microsoft.com/office/powerpoint/2010/main" val="364263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9144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Example detections and instance segmentations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22635"/>
            <a:ext cx="3219000" cy="2180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888333"/>
            <a:ext cx="3241200" cy="21635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663" y="4191000"/>
            <a:ext cx="3219000" cy="21358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434" y="678999"/>
            <a:ext cx="3241200" cy="320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5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 detections and instance segmentations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76400"/>
            <a:ext cx="5734409" cy="3754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840" y="817633"/>
            <a:ext cx="3241200" cy="547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0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Major processes for segmentation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Bottom-up: group tokens with similar features</a:t>
            </a:r>
          </a:p>
          <a:p>
            <a:r>
              <a:rPr lang="en-US" smtClean="0"/>
              <a:t>Top-down: group tokens that likely belong to the same object</a:t>
            </a:r>
          </a:p>
        </p:txBody>
      </p:sp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5200"/>
            <a:ext cx="7772400" cy="27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6565900" y="6488113"/>
            <a:ext cx="257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[Levin and Weiss 2006]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keypoint</a:t>
            </a:r>
            <a:r>
              <a:rPr lang="en-US" dirty="0" smtClean="0"/>
              <a:t> detections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263691" cy="42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9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you want to label every pixel?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“Stuff” can be hard to capture with bounding boxes</a:t>
            </a:r>
            <a:endParaRPr lang="en-US" sz="2800" dirty="0"/>
          </a:p>
        </p:txBody>
      </p:sp>
      <p:pic>
        <p:nvPicPr>
          <p:cNvPr id="4" name="Picture 4" descr="Cityscapes Dataset: Example Stuttg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9" y="2000477"/>
            <a:ext cx="9027001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481037"/>
            <a:ext cx="7010400" cy="338554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https://www.cityscapes-dataset.com/examples/#fine-annotations</a:t>
            </a:r>
          </a:p>
        </p:txBody>
      </p:sp>
    </p:spTree>
    <p:extLst>
      <p:ext uri="{BB962C8B-B14F-4D97-AF65-F5344CB8AC3E}">
        <p14:creationId xmlns:p14="http://schemas.microsoft.com/office/powerpoint/2010/main" val="23398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hlinkClick r:id="rId2"/>
              </a:rPr>
              <a:t>Fully convolutional networks for semantic segmentation</a:t>
            </a:r>
            <a:r>
              <a:rPr lang="en-US" sz="3200" dirty="0" smtClean="0"/>
              <a:t> – Long </a:t>
            </a:r>
            <a:r>
              <a:rPr lang="en-US" sz="3200" dirty="0" err="1" smtClean="0"/>
              <a:t>Shelhamer</a:t>
            </a:r>
            <a:r>
              <a:rPr lang="en-US" sz="3200" dirty="0" smtClean="0"/>
              <a:t> Darrel 2015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262" y="1295400"/>
            <a:ext cx="3261395" cy="51355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 network trained for classification as pre-trained network for pixel labeling</a:t>
            </a:r>
          </a:p>
          <a:p>
            <a:endParaRPr lang="en-US" dirty="0" smtClean="0"/>
          </a:p>
          <a:p>
            <a:r>
              <a:rPr lang="en-US" dirty="0" smtClean="0"/>
              <a:t>Convert fully connected layers into convolutions</a:t>
            </a:r>
          </a:p>
          <a:p>
            <a:endParaRPr lang="en-US" dirty="0" smtClean="0"/>
          </a:p>
          <a:p>
            <a:r>
              <a:rPr lang="en-US" dirty="0" smtClean="0"/>
              <a:t>Add features from earlier conv layers to improve resolution</a:t>
            </a:r>
          </a:p>
          <a:p>
            <a:endParaRPr lang="en-US" dirty="0" smtClean="0"/>
          </a:p>
          <a:p>
            <a:r>
              <a:rPr lang="en-US" dirty="0" smtClean="0"/>
              <a:t>Fine-tune for pixel labeling task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658" y="4162659"/>
            <a:ext cx="5064181" cy="25384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2557"/>
          <a:stretch/>
        </p:blipFill>
        <p:spPr>
          <a:xfrm>
            <a:off x="3977748" y="1023257"/>
            <a:ext cx="4572000" cy="25644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4800" y="347207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500x500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3511" y="188208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224x224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06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“Fully convolutional”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246" y="1295400"/>
            <a:ext cx="3779520" cy="51355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Takes advantage of pre-training from classification</a:t>
            </a:r>
          </a:p>
          <a:p>
            <a:endParaRPr lang="en-US" dirty="0"/>
          </a:p>
          <a:p>
            <a:r>
              <a:rPr lang="en-US" dirty="0" smtClean="0"/>
              <a:t>Applied to objects and scenes (</a:t>
            </a:r>
            <a:r>
              <a:rPr lang="en-US" dirty="0" err="1" smtClean="0"/>
              <a:t>NYUd</a:t>
            </a:r>
            <a:r>
              <a:rPr lang="en-US" dirty="0" smtClean="0"/>
              <a:t> v2)</a:t>
            </a:r>
          </a:p>
          <a:p>
            <a:endParaRPr lang="en-US" dirty="0" smtClean="0"/>
          </a:p>
          <a:p>
            <a:r>
              <a:rPr lang="en-US" dirty="0" smtClean="0"/>
              <a:t>But feature pooling reduces spatial sensitivity and resolution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120" y="1905000"/>
            <a:ext cx="4240200" cy="36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Dilated Convolutions</a:t>
            </a:r>
            <a:r>
              <a:rPr lang="en-US" dirty="0" smtClean="0"/>
              <a:t> – Yu Kolton 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3733800" cy="51355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Replacing last two pooling layers with “dilated convolution” that filters a sparse 3x3 grid of pixels</a:t>
            </a:r>
          </a:p>
          <a:p>
            <a:endParaRPr lang="en-US" dirty="0" smtClean="0"/>
          </a:p>
          <a:p>
            <a:r>
              <a:rPr lang="en-US" dirty="0" smtClean="0"/>
              <a:t>Enables large receptive field with few parameters </a:t>
            </a:r>
          </a:p>
          <a:p>
            <a:endParaRPr lang="en-US" dirty="0"/>
          </a:p>
          <a:p>
            <a:r>
              <a:rPr lang="en-US" dirty="0" smtClean="0"/>
              <a:t>Improves resolution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990600"/>
            <a:ext cx="4528800" cy="1466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503" y="2533134"/>
            <a:ext cx="4284600" cy="41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5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Dilated Convolutions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90" y="5247800"/>
            <a:ext cx="6815401" cy="161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182" y="727171"/>
            <a:ext cx="5659635" cy="452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6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Segmentation using clustering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Kmeans</a:t>
            </a:r>
          </a:p>
          <a:p>
            <a:endParaRPr lang="en-US" smtClean="0"/>
          </a:p>
          <a:p>
            <a:r>
              <a:rPr lang="en-US" smtClean="0"/>
              <a:t>Mean-shift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609600" y="1752600"/>
          <a:ext cx="7772400" cy="418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Image" r:id="rId4" imgW="11301587" imgH="6958730" progId="Photoshop.Image.10">
                  <p:embed/>
                </p:oleObj>
              </mc:Choice>
              <mc:Fallback>
                <p:oleObj name="Image" r:id="rId4" imgW="11301587" imgH="6958730" progId="Photoshop.Image.1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2604"/>
                      <a:stretch>
                        <a:fillRect/>
                      </a:stretch>
                    </p:blipFill>
                    <p:spPr bwMode="auto">
                      <a:xfrm>
                        <a:off x="609600" y="1752600"/>
                        <a:ext cx="7772400" cy="418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ext Box 4"/>
          <p:cNvSpPr txBox="1">
            <a:spLocks noChangeArrowheads="1"/>
          </p:cNvSpPr>
          <p:nvPr/>
        </p:nvSpPr>
        <p:spPr bwMode="auto">
          <a:xfrm>
            <a:off x="7267575" y="647700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>
                <a:cs typeface="Arial" charset="0"/>
              </a:rPr>
              <a:t>Source: K. Grauman</a:t>
            </a:r>
          </a:p>
        </p:txBody>
      </p:sp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6477000" y="3505200"/>
            <a:ext cx="2514600" cy="2743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Rectangle 10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Feature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31943</TotalTime>
  <Words>2354</Words>
  <Application>Microsoft Office PowerPoint</Application>
  <PresentationFormat>On-screen Show (4:3)</PresentationFormat>
  <Paragraphs>526</Paragraphs>
  <Slides>75</Slides>
  <Notes>28</Notes>
  <HiddenSlides>2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Arial</vt:lpstr>
      <vt:lpstr>Arial Narrow</vt:lpstr>
      <vt:lpstr>Calibri</vt:lpstr>
      <vt:lpstr>Calibri Light</vt:lpstr>
      <vt:lpstr>Symbol</vt:lpstr>
      <vt:lpstr>Times New Roman</vt:lpstr>
      <vt:lpstr>Wingdings</vt:lpstr>
      <vt:lpstr>Office Theme</vt:lpstr>
      <vt:lpstr>Image</vt:lpstr>
      <vt:lpstr>Equation</vt:lpstr>
      <vt:lpstr>EIE4512 - Digital Image Processing            More Image Segmentation Methods</vt:lpstr>
      <vt:lpstr>Segmentation for efficiency: “superpixels”</vt:lpstr>
      <vt:lpstr>Segmentation for feature support</vt:lpstr>
      <vt:lpstr>Segmentation for object proposals</vt:lpstr>
      <vt:lpstr>Segmentation as a result</vt:lpstr>
      <vt:lpstr>Types of segmentations</vt:lpstr>
      <vt:lpstr>Major processes for segmentation</vt:lpstr>
      <vt:lpstr>Segmentation using clustering</vt:lpstr>
      <vt:lpstr>Feature Space</vt:lpstr>
      <vt:lpstr>PowerPoint Presentation</vt:lpstr>
      <vt:lpstr>K-Means pros and cons</vt:lpstr>
      <vt:lpstr>Mean shift segmentation</vt:lpstr>
      <vt:lpstr>Mean shift algorithm</vt:lpstr>
      <vt:lpstr>Kernel density estimation</vt:lpstr>
      <vt:lpstr>Kernel density estimation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Computing the Mean Shift</vt:lpstr>
      <vt:lpstr>Real Modality Analysis</vt:lpstr>
      <vt:lpstr>Attraction basin</vt:lpstr>
      <vt:lpstr>Attraction basin</vt:lpstr>
      <vt:lpstr>Mean shift clustering</vt:lpstr>
      <vt:lpstr>Segmentation by Mean Shift</vt:lpstr>
      <vt:lpstr>Mean shift segmentation results</vt:lpstr>
      <vt:lpstr>PowerPoint Presentation</vt:lpstr>
      <vt:lpstr>Mean-shift: other issues</vt:lpstr>
      <vt:lpstr>Mean shift pros and cons</vt:lpstr>
      <vt:lpstr>Mean-shift reading</vt:lpstr>
      <vt:lpstr>Superpixel algorithms</vt:lpstr>
      <vt:lpstr>Watershed algorithm</vt:lpstr>
      <vt:lpstr>Watershed segmentation</vt:lpstr>
      <vt:lpstr>Meyer’s watershed segmentation</vt:lpstr>
      <vt:lpstr>Simple trick</vt:lpstr>
      <vt:lpstr>Watershed usage</vt:lpstr>
      <vt:lpstr>Watershed pros and cons</vt:lpstr>
      <vt:lpstr>Felzenszwalb and Huttenlocher: Graph-Based Segmentation</vt:lpstr>
      <vt:lpstr>Turbo Pixels: Levinstein et al. 2009</vt:lpstr>
      <vt:lpstr>SLIC   (Achanta et al. PAMI 2012)</vt:lpstr>
      <vt:lpstr>Jianbo Shi’s Graph-Partitioning</vt:lpstr>
      <vt:lpstr>Minimal Cuts</vt:lpstr>
      <vt:lpstr>Cut(A,B)</vt:lpstr>
      <vt:lpstr>Normalized Cut</vt:lpstr>
      <vt:lpstr>Example Normalized Cut</vt:lpstr>
      <vt:lpstr>PowerPoint Presentation</vt:lpstr>
      <vt:lpstr>How Shi used the procedure</vt:lpstr>
      <vt:lpstr>Examples of  Shi Clustering</vt:lpstr>
      <vt:lpstr>Markov Random Fields</vt:lpstr>
      <vt:lpstr>Markov Random Fields</vt:lpstr>
      <vt:lpstr>Solving MRFs with graph cuts</vt:lpstr>
      <vt:lpstr>Solving MRFs with graph cuts</vt:lpstr>
      <vt:lpstr>GrabCut segmentation</vt:lpstr>
      <vt:lpstr>  Grab cuts and graph cuts</vt:lpstr>
      <vt:lpstr>Graph cuts   Boykov and Jolly (2001)</vt:lpstr>
      <vt:lpstr>GrabCut segmentation</vt:lpstr>
      <vt:lpstr>What is easy or hard about these cases for graphcut-based segmentation?</vt:lpstr>
      <vt:lpstr>Easier examples</vt:lpstr>
      <vt:lpstr>  More difficult Examples</vt:lpstr>
      <vt:lpstr>Graph cuts: Pros and Cons</vt:lpstr>
      <vt:lpstr>Choices in segmentation algorithms</vt:lpstr>
      <vt:lpstr>Things to remember</vt:lpstr>
      <vt:lpstr>Semantic Segmentation</vt:lpstr>
      <vt:lpstr>Semantic Segmentation</vt:lpstr>
      <vt:lpstr>Example detections and instance segmentations</vt:lpstr>
      <vt:lpstr>Example detections and instance segmentations</vt:lpstr>
      <vt:lpstr>Example keypoint detections</vt:lpstr>
      <vt:lpstr>What if you want to label every pixel?</vt:lpstr>
      <vt:lpstr>Fully convolutional networks for semantic segmentation – Long Shelhamer Darrel 2015</vt:lpstr>
      <vt:lpstr>“Fully convolutional” results</vt:lpstr>
      <vt:lpstr>Dilated Convolutions – Yu Kolton 2016</vt:lpstr>
      <vt:lpstr>Dilated Convolutions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Li Zhen (SSE)</cp:lastModifiedBy>
  <cp:revision>115</cp:revision>
  <cp:lastPrinted>2012-03-13T17:25:13Z</cp:lastPrinted>
  <dcterms:created xsi:type="dcterms:W3CDTF">2009-12-16T02:55:56Z</dcterms:created>
  <dcterms:modified xsi:type="dcterms:W3CDTF">2019-05-08T15:18:19Z</dcterms:modified>
</cp:coreProperties>
</file>